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heme/themeOverride1.xml" ContentType="application/vnd.openxmlformats-officedocument.themeOverr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0" r:id="rId5"/>
    <p:sldMasterId id="2147483658" r:id="rId6"/>
    <p:sldMasterId id="2147483668" r:id="rId7"/>
    <p:sldMasterId id="2147483670" r:id="rId8"/>
    <p:sldMasterId id="2147483660" r:id="rId9"/>
    <p:sldMasterId id="2147483672" r:id="rId10"/>
  </p:sldMasterIdLst>
  <p:notesMasterIdLst>
    <p:notesMasterId r:id="rId33"/>
  </p:notesMasterIdLst>
  <p:sldIdLst>
    <p:sldId id="300" r:id="rId11"/>
    <p:sldId id="301" r:id="rId12"/>
    <p:sldId id="307" r:id="rId13"/>
    <p:sldId id="304" r:id="rId14"/>
    <p:sldId id="306" r:id="rId15"/>
    <p:sldId id="327" r:id="rId16"/>
    <p:sldId id="310" r:id="rId17"/>
    <p:sldId id="314" r:id="rId18"/>
    <p:sldId id="328" r:id="rId19"/>
    <p:sldId id="329" r:id="rId20"/>
    <p:sldId id="311" r:id="rId21"/>
    <p:sldId id="312" r:id="rId22"/>
    <p:sldId id="316" r:id="rId23"/>
    <p:sldId id="305" r:id="rId24"/>
    <p:sldId id="318" r:id="rId25"/>
    <p:sldId id="319" r:id="rId26"/>
    <p:sldId id="320" r:id="rId27"/>
    <p:sldId id="321" r:id="rId28"/>
    <p:sldId id="322" r:id="rId29"/>
    <p:sldId id="325" r:id="rId30"/>
    <p:sldId id="326" r:id="rId31"/>
    <p:sldId id="262" r:id="rId3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97" userDrawn="1">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ni Bauman" initials="TB" lastIdx="10" clrIdx="0">
    <p:extLst>
      <p:ext uri="{19B8F6BF-5375-455C-9EA6-DF929625EA0E}">
        <p15:presenceInfo xmlns:p15="http://schemas.microsoft.com/office/powerpoint/2012/main" userId="S-1-5-21-1359911614-714089627-3326332729-1221" providerId="AD"/>
      </p:ext>
    </p:extLst>
  </p:cmAuthor>
  <p:cmAuthor id="2" name="Christiane Keller" initials="CK" lastIdx="1" clrIdx="1">
    <p:extLst>
      <p:ext uri="{19B8F6BF-5375-455C-9EA6-DF929625EA0E}">
        <p15:presenceInfo xmlns:p15="http://schemas.microsoft.com/office/powerpoint/2012/main" userId="Christiane Kell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5E1E0"/>
    <a:srgbClr val="1A1918"/>
    <a:srgbClr val="E36741"/>
    <a:srgbClr val="343433"/>
    <a:srgbClr val="0325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11FE9F-3009-4A64-86F6-9A3849642D7D}" v="6" dt="2021-11-22T02:41:30.911"/>
    <p1510:client id="{48882F04-F821-A507-2E0F-42D812999C00}" v="93" dt="2021-11-08T03:41:36.7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5" autoAdjust="0"/>
    <p:restoredTop sz="66330" autoAdjust="0"/>
  </p:normalViewPr>
  <p:slideViewPr>
    <p:cSldViewPr snapToGrid="0" snapToObjects="1">
      <p:cViewPr varScale="1">
        <p:scale>
          <a:sx n="65" d="100"/>
          <a:sy n="65" d="100"/>
        </p:scale>
        <p:origin x="750" y="48"/>
      </p:cViewPr>
      <p:guideLst>
        <p:guide orient="horz" pos="1597"/>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microsoft.com/office/2016/11/relationships/changesInfo" Target="changesInfos/changesInfo1.xml"/><Relationship Id="rId21" Type="http://schemas.openxmlformats.org/officeDocument/2006/relationships/slide" Target="slides/slide11.xml"/><Relationship Id="rId34"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ane Keller" userId="S::christiane.keller@aiatsis.gov.au::6461e25c-a59b-49e3-9dee-ddca4d7ef554" providerId="AD" clId="Web-{1311FE9F-3009-4A64-86F6-9A3849642D7D}"/>
    <pc:docChg chg="modSld">
      <pc:chgData name="Christiane Keller" userId="S::christiane.keller@aiatsis.gov.au::6461e25c-a59b-49e3-9dee-ddca4d7ef554" providerId="AD" clId="Web-{1311FE9F-3009-4A64-86F6-9A3849642D7D}" dt="2021-11-22T02:41:30.911" v="3" actId="20577"/>
      <pc:docMkLst>
        <pc:docMk/>
      </pc:docMkLst>
      <pc:sldChg chg="modSp">
        <pc:chgData name="Christiane Keller" userId="S::christiane.keller@aiatsis.gov.au::6461e25c-a59b-49e3-9dee-ddca4d7ef554" providerId="AD" clId="Web-{1311FE9F-3009-4A64-86F6-9A3849642D7D}" dt="2021-11-22T02:41:30.911" v="3" actId="20577"/>
        <pc:sldMkLst>
          <pc:docMk/>
          <pc:sldMk cId="2558513604" sldId="328"/>
        </pc:sldMkLst>
        <pc:spChg chg="mod">
          <ac:chgData name="Christiane Keller" userId="S::christiane.keller@aiatsis.gov.au::6461e25c-a59b-49e3-9dee-ddca4d7ef554" providerId="AD" clId="Web-{1311FE9F-3009-4A64-86F6-9A3849642D7D}" dt="2021-11-22T02:41:30.911" v="3" actId="20577"/>
          <ac:spMkLst>
            <pc:docMk/>
            <pc:sldMk cId="2558513604" sldId="328"/>
            <ac:spMk id="5" creationId="{00000000-0000-0000-0000-000000000000}"/>
          </ac:spMkLst>
        </pc:spChg>
      </pc:sldChg>
    </pc:docChg>
  </pc:docChgLst>
  <pc:docChgLst>
    <pc:chgData name="Christiane Keller" userId="S::christiane.keller@aiatsis.gov.au::6461e25c-a59b-49e3-9dee-ddca4d7ef554" providerId="AD" clId="Web-{48882F04-F821-A507-2E0F-42D812999C00}"/>
    <pc:docChg chg="modSld">
      <pc:chgData name="Christiane Keller" userId="S::christiane.keller@aiatsis.gov.au::6461e25c-a59b-49e3-9dee-ddca4d7ef554" providerId="AD" clId="Web-{48882F04-F821-A507-2E0F-42D812999C00}" dt="2021-11-08T03:41:36.688" v="50" actId="20577"/>
      <pc:docMkLst>
        <pc:docMk/>
      </pc:docMkLst>
      <pc:sldChg chg="modSp">
        <pc:chgData name="Christiane Keller" userId="S::christiane.keller@aiatsis.gov.au::6461e25c-a59b-49e3-9dee-ddca4d7ef554" providerId="AD" clId="Web-{48882F04-F821-A507-2E0F-42D812999C00}" dt="2021-11-08T03:38:08.729" v="2" actId="20577"/>
        <pc:sldMkLst>
          <pc:docMk/>
          <pc:sldMk cId="2999144632" sldId="300"/>
        </pc:sldMkLst>
        <pc:spChg chg="mod">
          <ac:chgData name="Christiane Keller" userId="S::christiane.keller@aiatsis.gov.au::6461e25c-a59b-49e3-9dee-ddca4d7ef554" providerId="AD" clId="Web-{48882F04-F821-A507-2E0F-42D812999C00}" dt="2021-11-08T03:38:08.729" v="2" actId="20577"/>
          <ac:spMkLst>
            <pc:docMk/>
            <pc:sldMk cId="2999144632" sldId="300"/>
            <ac:spMk id="4" creationId="{00000000-0000-0000-0000-000000000000}"/>
          </ac:spMkLst>
        </pc:spChg>
      </pc:sldChg>
      <pc:sldChg chg="modSp">
        <pc:chgData name="Christiane Keller" userId="S::christiane.keller@aiatsis.gov.au::6461e25c-a59b-49e3-9dee-ddca4d7ef554" providerId="AD" clId="Web-{48882F04-F821-A507-2E0F-42D812999C00}" dt="2021-11-08T03:39:54.810" v="29" actId="20577"/>
        <pc:sldMkLst>
          <pc:docMk/>
          <pc:sldMk cId="1524281805" sldId="307"/>
        </pc:sldMkLst>
        <pc:spChg chg="mod">
          <ac:chgData name="Christiane Keller" userId="S::christiane.keller@aiatsis.gov.au::6461e25c-a59b-49e3-9dee-ddca4d7ef554" providerId="AD" clId="Web-{48882F04-F821-A507-2E0F-42D812999C00}" dt="2021-11-08T03:39:54.810" v="29" actId="20577"/>
          <ac:spMkLst>
            <pc:docMk/>
            <pc:sldMk cId="1524281805" sldId="307"/>
            <ac:spMk id="2" creationId="{E297548A-3B0A-5A47-80C9-DFFED9773D02}"/>
          </ac:spMkLst>
        </pc:spChg>
        <pc:spChg chg="mod">
          <ac:chgData name="Christiane Keller" userId="S::christiane.keller@aiatsis.gov.au::6461e25c-a59b-49e3-9dee-ddca4d7ef554" providerId="AD" clId="Web-{48882F04-F821-A507-2E0F-42D812999C00}" dt="2021-11-08T03:39:43.794" v="27" actId="20577"/>
          <ac:spMkLst>
            <pc:docMk/>
            <pc:sldMk cId="1524281805" sldId="307"/>
            <ac:spMk id="3" creationId="{00000000-0000-0000-0000-000000000000}"/>
          </ac:spMkLst>
        </pc:spChg>
      </pc:sldChg>
      <pc:sldChg chg="modSp">
        <pc:chgData name="Christiane Keller" userId="S::christiane.keller@aiatsis.gov.au::6461e25c-a59b-49e3-9dee-ddca4d7ef554" providerId="AD" clId="Web-{48882F04-F821-A507-2E0F-42D812999C00}" dt="2021-11-08T03:41:36.688" v="50" actId="20577"/>
        <pc:sldMkLst>
          <pc:docMk/>
          <pc:sldMk cId="378708543" sldId="326"/>
        </pc:sldMkLst>
        <pc:spChg chg="mod">
          <ac:chgData name="Christiane Keller" userId="S::christiane.keller@aiatsis.gov.au::6461e25c-a59b-49e3-9dee-ddca4d7ef554" providerId="AD" clId="Web-{48882F04-F821-A507-2E0F-42D812999C00}" dt="2021-11-08T03:40:32.748" v="34" actId="20577"/>
          <ac:spMkLst>
            <pc:docMk/>
            <pc:sldMk cId="378708543" sldId="326"/>
            <ac:spMk id="2" creationId="{E297548A-3B0A-5A47-80C9-DFFED9773D02}"/>
          </ac:spMkLst>
        </pc:spChg>
        <pc:spChg chg="mod">
          <ac:chgData name="Christiane Keller" userId="S::christiane.keller@aiatsis.gov.au::6461e25c-a59b-49e3-9dee-ddca4d7ef554" providerId="AD" clId="Web-{48882F04-F821-A507-2E0F-42D812999C00}" dt="2021-11-08T03:41:36.688" v="50" actId="20577"/>
          <ac:spMkLst>
            <pc:docMk/>
            <pc:sldMk cId="378708543" sldId="326"/>
            <ac:spMk id="3" creationId="{B9B941F9-E9A3-764B-8D41-AF9C671E6A54}"/>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hard copies </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21513523196336642"/>
          <c:y val="0.19277315688312022"/>
          <c:w val="0.56972953607326715"/>
          <c:h val="0.67396605304284363"/>
        </c:manualLayout>
      </c:layout>
      <c:pieChart>
        <c:varyColors val="1"/>
        <c:ser>
          <c:idx val="0"/>
          <c:order val="0"/>
          <c:tx>
            <c:strRef>
              <c:f>Sheet1!$B$1</c:f>
              <c:strCache>
                <c:ptCount val="1"/>
                <c:pt idx="0">
                  <c:v>hard copies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4-C105-4D38-9940-F1E0BE5B7E28}"/>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C105-4D38-9940-F1E0BE5B7E28}"/>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6-C105-4D38-9940-F1E0BE5B7E28}"/>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C105-4D38-9940-F1E0BE5B7E28}"/>
              </c:ext>
            </c:extLst>
          </c:dPt>
          <c:dLbls>
            <c:dLbl>
              <c:idx val="0"/>
              <c:tx>
                <c:rich>
                  <a:bodyPr/>
                  <a:lstStyle/>
                  <a:p>
                    <a:r>
                      <a:rPr lang="en-US"/>
                      <a:t>23</a:t>
                    </a:r>
                  </a:p>
                </c:rich>
              </c:tx>
              <c:dLblPos val="ctr"/>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4-C105-4D38-9940-F1E0BE5B7E28}"/>
                </c:ext>
              </c:extLst>
            </c:dLbl>
            <c:dLbl>
              <c:idx val="1"/>
              <c:tx>
                <c:rich>
                  <a:bodyPr/>
                  <a:lstStyle/>
                  <a:p>
                    <a:r>
                      <a:rPr lang="en-US"/>
                      <a:t>8</a:t>
                    </a:r>
                  </a:p>
                </c:rich>
              </c:tx>
              <c:dLblPos val="ctr"/>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C105-4D38-9940-F1E0BE5B7E28}"/>
                </c:ext>
              </c:extLst>
            </c:dLbl>
            <c:dLbl>
              <c:idx val="2"/>
              <c:tx>
                <c:rich>
                  <a:bodyPr/>
                  <a:lstStyle/>
                  <a:p>
                    <a:r>
                      <a:rPr lang="en-US"/>
                      <a:t>6</a:t>
                    </a:r>
                  </a:p>
                </c:rich>
              </c:tx>
              <c:dLblPos val="ctr"/>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6-C105-4D38-9940-F1E0BE5B7E28}"/>
                </c:ext>
              </c:extLst>
            </c:dLbl>
            <c:dLbl>
              <c:idx val="3"/>
              <c:tx>
                <c:rich>
                  <a:bodyPr/>
                  <a:lstStyle/>
                  <a:p>
                    <a:r>
                      <a:rPr lang="en-US"/>
                      <a:t>6</a:t>
                    </a:r>
                  </a:p>
                </c:rich>
              </c:tx>
              <c:dLblPos val="ctr"/>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7-C105-4D38-9940-F1E0BE5B7E28}"/>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4"/>
                <c:pt idx="0">
                  <c:v>1-10</c:v>
                </c:pt>
                <c:pt idx="1">
                  <c:v>10-20</c:v>
                </c:pt>
                <c:pt idx="2">
                  <c:v>20-50</c:v>
                </c:pt>
                <c:pt idx="3">
                  <c:v> More than 50 archival boxes</c:v>
                </c:pt>
              </c:strCache>
            </c:strRef>
          </c:cat>
          <c:val>
            <c:numRef>
              <c:f>Sheet1!$B$2:$B$5</c:f>
              <c:numCache>
                <c:formatCode>General</c:formatCode>
                <c:ptCount val="4"/>
                <c:pt idx="0">
                  <c:v>23</c:v>
                </c:pt>
                <c:pt idx="1">
                  <c:v>8</c:v>
                </c:pt>
                <c:pt idx="2">
                  <c:v>6</c:v>
                </c:pt>
                <c:pt idx="3">
                  <c:v>6</c:v>
                </c:pt>
              </c:numCache>
            </c:numRef>
          </c:val>
          <c:extLst>
            <c:ext xmlns:c16="http://schemas.microsoft.com/office/drawing/2014/chart" uri="{C3380CC4-5D6E-409C-BE32-E72D297353CC}">
              <c16:uniqueId val="{00000000-C105-4D38-9940-F1E0BE5B7E28}"/>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sz="2200" cap="none" dirty="0">
                <a:solidFill>
                  <a:schemeClr val="tx1"/>
                </a:solidFill>
              </a:rPr>
              <a:t>digital files</a:t>
            </a:r>
          </a:p>
        </c:rich>
      </c:tx>
      <c:overlay val="0"/>
      <c:spPr>
        <a:noFill/>
        <a:ln>
          <a:noFill/>
        </a:ln>
        <a:effectLst/>
      </c:spPr>
    </c:title>
    <c:autoTitleDeleted val="0"/>
    <c:plotArea>
      <c:layout>
        <c:manualLayout>
          <c:layoutTarget val="inner"/>
          <c:xMode val="edge"/>
          <c:yMode val="edge"/>
          <c:x val="0.18920637497632384"/>
          <c:y val="0.15286451998293793"/>
          <c:w val="0.72336093297616144"/>
          <c:h val="0.81392714882765205"/>
        </c:manualLayout>
      </c:layout>
      <c:pieChart>
        <c:varyColors val="1"/>
        <c:ser>
          <c:idx val="0"/>
          <c:order val="0"/>
          <c:tx>
            <c:strRef>
              <c:f>Sheet1!$B$1</c:f>
              <c:strCache>
                <c:ptCount val="1"/>
                <c:pt idx="0">
                  <c:v>Series 1</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A450-49E3-B874-F1BD44BD82F5}"/>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4-A450-49E3-B874-F1BD44BD82F5}"/>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A450-49E3-B874-F1BD44BD82F5}"/>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6-A450-49E3-B874-F1BD44BD82F5}"/>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A450-49E3-B874-F1BD44BD82F5}"/>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8-A450-49E3-B874-F1BD44BD82F5}"/>
              </c:ext>
            </c:extLst>
          </c:dPt>
          <c:dPt>
            <c:idx val="6"/>
            <c:bubble3D val="0"/>
            <c:spPr>
              <a:solidFill>
                <a:schemeClr val="accent1">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A450-49E3-B874-F1BD44BD82F5}"/>
              </c:ext>
            </c:extLst>
          </c:dPt>
          <c:dLbls>
            <c:dLbl>
              <c:idx val="0"/>
              <c:tx>
                <c:rich>
                  <a:bodyPr/>
                  <a:lstStyle/>
                  <a:p>
                    <a:fld id="{C76CCFFB-193F-438E-8179-363FF3CE75A8}" type="CATEGORYNAME">
                      <a:rPr lang="en-US"/>
                      <a:pPr/>
                      <a:t>[CATEGORY NAME]</a:t>
                    </a:fld>
                    <a:r>
                      <a:rPr lang="en-US" baseline="0"/>
                      <a:t>
</a:t>
                    </a:r>
                  </a:p>
                </c:rich>
              </c:tx>
              <c:dLblPos val="inEnd"/>
              <c:showLegendKey val="1"/>
              <c:showVal val="1"/>
              <c:showCatName val="1"/>
              <c:showSerName val="0"/>
              <c:showPercent val="1"/>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A450-49E3-B874-F1BD44BD82F5}"/>
                </c:ext>
              </c:extLst>
            </c:dLbl>
            <c:dLbl>
              <c:idx val="1"/>
              <c:tx>
                <c:rich>
                  <a:bodyPr/>
                  <a:lstStyle/>
                  <a:p>
                    <a:fld id="{F41D2806-150D-490B-A76E-96AF59C9DE52}" type="CATEGORYNAME">
                      <a:rPr lang="en-US"/>
                      <a:pPr/>
                      <a:t>[CATEGORY NAME]</a:t>
                    </a:fld>
                    <a:r>
                      <a:rPr lang="en-US" baseline="0"/>
                      <a:t>
</a:t>
                    </a:r>
                  </a:p>
                </c:rich>
              </c:tx>
              <c:dLblPos val="inEnd"/>
              <c:showLegendKey val="1"/>
              <c:showVal val="1"/>
              <c:showCatName val="1"/>
              <c:showSerName val="0"/>
              <c:showPercent val="1"/>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A450-49E3-B874-F1BD44BD82F5}"/>
                </c:ext>
              </c:extLst>
            </c:dLbl>
            <c:dLbl>
              <c:idx val="2"/>
              <c:tx>
                <c:rich>
                  <a:bodyPr/>
                  <a:lstStyle/>
                  <a:p>
                    <a:fld id="{6AC870DA-9952-4922-BAD6-D14C7985B358}" type="CATEGORYNAME">
                      <a:rPr lang="en-US"/>
                      <a:pPr/>
                      <a:t>[CATEGORY NAME]</a:t>
                    </a:fld>
                    <a:r>
                      <a:rPr lang="en-US" baseline="0"/>
                      <a:t>
</a:t>
                    </a:r>
                  </a:p>
                </c:rich>
              </c:tx>
              <c:dLblPos val="inEnd"/>
              <c:showLegendKey val="1"/>
              <c:showVal val="1"/>
              <c:showCatName val="1"/>
              <c:showSerName val="0"/>
              <c:showPercent val="1"/>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A450-49E3-B874-F1BD44BD82F5}"/>
                </c:ext>
              </c:extLst>
            </c:dLbl>
            <c:dLbl>
              <c:idx val="3"/>
              <c:tx>
                <c:rich>
                  <a:bodyPr/>
                  <a:lstStyle/>
                  <a:p>
                    <a:fld id="{F5D7703F-29A1-41F0-B2F6-EBA8A378D1CD}" type="CATEGORYNAME">
                      <a:rPr lang="en-US"/>
                      <a:pPr/>
                      <a:t>[CATEGORY NAME]</a:t>
                    </a:fld>
                    <a:r>
                      <a:rPr lang="en-US" baseline="0"/>
                      <a:t>
</a:t>
                    </a:r>
                  </a:p>
                </c:rich>
              </c:tx>
              <c:dLblPos val="inEnd"/>
              <c:showLegendKey val="1"/>
              <c:showVal val="1"/>
              <c:showCatName val="1"/>
              <c:showSerName val="0"/>
              <c:showPercent val="1"/>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A450-49E3-B874-F1BD44BD82F5}"/>
                </c:ext>
              </c:extLst>
            </c:dLbl>
            <c:dLbl>
              <c:idx val="4"/>
              <c:tx>
                <c:rich>
                  <a:bodyPr/>
                  <a:lstStyle/>
                  <a:p>
                    <a:fld id="{4313C03C-5A27-402C-BC01-921FEF92D4C0}" type="CATEGORYNAME">
                      <a:rPr lang="en-US"/>
                      <a:pPr/>
                      <a:t>[CATEGORY NAME]</a:t>
                    </a:fld>
                    <a:r>
                      <a:rPr lang="en-US" baseline="0"/>
                      <a:t>
</a:t>
                    </a:r>
                  </a:p>
                </c:rich>
              </c:tx>
              <c:dLblPos val="inEnd"/>
              <c:showLegendKey val="1"/>
              <c:showVal val="1"/>
              <c:showCatName val="1"/>
              <c:showSerName val="0"/>
              <c:showPercent val="1"/>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A450-49E3-B874-F1BD44BD82F5}"/>
                </c:ext>
              </c:extLst>
            </c:dLbl>
            <c:dLbl>
              <c:idx val="5"/>
              <c:tx>
                <c:rich>
                  <a:bodyPr/>
                  <a:lstStyle/>
                  <a:p>
                    <a:fld id="{66E49739-09F0-4305-AF63-E32CC1717D55}" type="CATEGORYNAME">
                      <a:rPr lang="en-US"/>
                      <a:pPr/>
                      <a:t>[CATEGORY NAME]</a:t>
                    </a:fld>
                    <a:r>
                      <a:rPr lang="en-US" baseline="0"/>
                      <a:t>
</a:t>
                    </a:r>
                  </a:p>
                </c:rich>
              </c:tx>
              <c:dLblPos val="inEnd"/>
              <c:showLegendKey val="1"/>
              <c:showVal val="1"/>
              <c:showCatName val="1"/>
              <c:showSerName val="0"/>
              <c:showPercent val="1"/>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A450-49E3-B874-F1BD44BD82F5}"/>
                </c:ext>
              </c:extLst>
            </c:dLbl>
            <c:dLbl>
              <c:idx val="6"/>
              <c:tx>
                <c:rich>
                  <a:bodyPr/>
                  <a:lstStyle/>
                  <a:p>
                    <a:fld id="{CAB53207-59FA-4D68-A5AB-8B30C0AB5985}" type="CATEGORYNAME">
                      <a:rPr lang="en-US"/>
                      <a:pPr/>
                      <a:t>[CATEGORY NAME]</a:t>
                    </a:fld>
                    <a:r>
                      <a:rPr lang="en-US" baseline="0"/>
                      <a:t>
</a:t>
                    </a:r>
                  </a:p>
                </c:rich>
              </c:tx>
              <c:dLblPos val="inEnd"/>
              <c:showLegendKey val="1"/>
              <c:showVal val="1"/>
              <c:showCatName val="1"/>
              <c:showSerName val="0"/>
              <c:showPercent val="1"/>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A450-49E3-B874-F1BD44BD82F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1"/>
            <c:showVal val="1"/>
            <c:showCatName val="1"/>
            <c:showSerName val="0"/>
            <c:showPercent val="1"/>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ext>
            </c:extLst>
          </c:dLbls>
          <c:cat>
            <c:strRef>
              <c:f>Sheet1!$A$2:$A$8</c:f>
              <c:strCache>
                <c:ptCount val="7"/>
                <c:pt idx="0">
                  <c:v>no files</c:v>
                </c:pt>
                <c:pt idx="1">
                  <c:v>&lt; 10 GB</c:v>
                </c:pt>
                <c:pt idx="2">
                  <c:v>10GB - 50GB</c:v>
                </c:pt>
                <c:pt idx="3">
                  <c:v>50GB - 100GB</c:v>
                </c:pt>
                <c:pt idx="4">
                  <c:v>100GB - 200GB</c:v>
                </c:pt>
                <c:pt idx="5">
                  <c:v>200GB - 500GB</c:v>
                </c:pt>
                <c:pt idx="6">
                  <c:v>&gt; 500GB</c:v>
                </c:pt>
              </c:strCache>
            </c:strRef>
          </c:cat>
          <c:val>
            <c:numRef>
              <c:f>Sheet1!$B$2:$B$8</c:f>
              <c:numCache>
                <c:formatCode>General</c:formatCode>
                <c:ptCount val="7"/>
                <c:pt idx="0">
                  <c:v>12</c:v>
                </c:pt>
                <c:pt idx="1">
                  <c:v>11</c:v>
                </c:pt>
                <c:pt idx="2">
                  <c:v>5</c:v>
                </c:pt>
                <c:pt idx="3">
                  <c:v>5</c:v>
                </c:pt>
                <c:pt idx="4">
                  <c:v>4</c:v>
                </c:pt>
                <c:pt idx="5">
                  <c:v>4</c:v>
                </c:pt>
                <c:pt idx="6">
                  <c:v>5</c:v>
                </c:pt>
              </c:numCache>
            </c:numRef>
          </c:val>
          <c:extLst>
            <c:ext xmlns:c15="http://schemas.microsoft.com/office/drawing/2012/chart" uri="{02D57815-91ED-43cb-92C2-25804820EDAC}">
              <c15:datalabelsRange>
                <c15:f>Sheet1!$B$2:$B$8</c15:f>
                <c15:dlblRangeCache>
                  <c:ptCount val="7"/>
                  <c:pt idx="0">
                    <c:v>12</c:v>
                  </c:pt>
                  <c:pt idx="1">
                    <c:v>11</c:v>
                  </c:pt>
                  <c:pt idx="2">
                    <c:v>5</c:v>
                  </c:pt>
                  <c:pt idx="3">
                    <c:v>5</c:v>
                  </c:pt>
                  <c:pt idx="4">
                    <c:v>4</c:v>
                  </c:pt>
                  <c:pt idx="5">
                    <c:v>4</c:v>
                  </c:pt>
                  <c:pt idx="6">
                    <c:v>5</c:v>
                  </c:pt>
                </c15:dlblRangeCache>
              </c15:datalabelsRange>
            </c:ext>
            <c:ext xmlns:c16="http://schemas.microsoft.com/office/drawing/2014/chart" uri="{C3380CC4-5D6E-409C-BE32-E72D297353CC}">
              <c16:uniqueId val="{00000000-A450-49E3-B874-F1BD44BD82F5}"/>
            </c:ext>
          </c:extLst>
        </c:ser>
        <c:dLbls>
          <c:dLblPos val="in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C35E2940-F6AE-5B44-8A45-DD03695A12A4}" type="datetimeFigureOut">
              <a:rPr lang="en-US" smtClean="0"/>
              <a:t>11/21/2021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838ABF-884D-4145-85A0-08BE7CC00310}" type="slidenum">
              <a:rPr lang="en-US" smtClean="0"/>
              <a:t>‹#›</a:t>
            </a:fld>
            <a:endParaRPr lang="en-US"/>
          </a:p>
        </p:txBody>
      </p:sp>
    </p:spTree>
    <p:extLst>
      <p:ext uri="{BB962C8B-B14F-4D97-AF65-F5344CB8AC3E}">
        <p14:creationId xmlns:p14="http://schemas.microsoft.com/office/powerpoint/2010/main" val="3296774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B838ABF-884D-4145-85A0-08BE7CC00310}" type="slidenum">
              <a:rPr lang="en-US" smtClean="0"/>
              <a:t>1</a:t>
            </a:fld>
            <a:endParaRPr lang="en-US"/>
          </a:p>
        </p:txBody>
      </p:sp>
    </p:spTree>
    <p:extLst>
      <p:ext uri="{BB962C8B-B14F-4D97-AF65-F5344CB8AC3E}">
        <p14:creationId xmlns:p14="http://schemas.microsoft.com/office/powerpoint/2010/main" val="1342022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solidFill>
                  <a:srgbClr val="1A1918"/>
                </a:solidFill>
                <a:latin typeface="Muli Medium" pitchFamily="2" charset="77"/>
                <a:cs typeface="Arial"/>
              </a:rPr>
              <a:t>Some frustration about the delays and road blocks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RRKAC needed clarification of the content</a:t>
            </a:r>
            <a:r>
              <a:rPr lang="en-US" sz="1200" baseline="0" dirty="0"/>
              <a:t> of materials, found it difficult to navigate this material.</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RRKAC respects the confidentiality of individuals, but also had concerns that many of the oral history materials and those of potentially most value to RRK families may not be returned.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some frustration from the community that their independence was not being </a:t>
            </a:r>
            <a:r>
              <a:rPr lang="en-US" sz="1200" dirty="0" err="1"/>
              <a:t>recognised</a:t>
            </a:r>
            <a:endParaRPr lang="en-US" sz="1200"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shift in community views about the long-term use of the materials. RRK people acknowledged and embraced the significant importance of the material being held collectively. There was a need to amend the policy regarding return of family information. The community shared a desire to see all of the materials held by RRKAC for storage and safekeeping – like a bank. This meant a requirement from YMAC to go back to the community to amend the resolution</a:t>
            </a:r>
            <a:r>
              <a:rPr lang="en-US" sz="1200" baseline="0" dirty="0"/>
              <a:t> and ratify in a common law holder meeting</a:t>
            </a:r>
            <a:endParaRPr lang="en-US" sz="1200"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availability to meet and resourcing also delayed</a:t>
            </a:r>
            <a:r>
              <a:rPr lang="en-US" sz="1200" baseline="0" dirty="0"/>
              <a:t> progress.</a:t>
            </a:r>
            <a:endParaRPr lang="en-US" sz="1200" dirty="0"/>
          </a:p>
          <a:p>
            <a:endParaRPr lang="en-US" sz="1200" dirty="0"/>
          </a:p>
          <a:p>
            <a:pPr marL="171450" indent="-171450">
              <a:buFont typeface="Arial" panose="020B0604020202020204" pitchFamily="34" charset="0"/>
              <a:buChar char="•"/>
            </a:pPr>
            <a:r>
              <a:rPr lang="en-US" sz="1200" dirty="0"/>
              <a:t>YMAC acknowledged that PBCs are conducting ongoing</a:t>
            </a:r>
            <a:r>
              <a:rPr lang="en-US" sz="1200" baseline="0" dirty="0"/>
              <a:t> consultation with native title holders and NTRBs need to trust these consultations. They also need to ‘let go’ as the ongoing management of information after the return is up to the PBC.</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YMAC staff time: approx. 123 days across three staff members, with one staff member making up the bulk of it (88 days). </a:t>
            </a:r>
          </a:p>
          <a:p>
            <a:pPr marL="171450" indent="-171450">
              <a:buFont typeface="Arial" panose="020B0604020202020204" pitchFamily="34" charset="0"/>
              <a:buChar char="•"/>
            </a:pPr>
            <a:r>
              <a:rPr lang="en-US" sz="1200" dirty="0"/>
              <a:t>At YMAC’s current anthropologist daily rate, the ‘time’ adds up to $153, 750. + cost for travel and workshops/meetings.</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Lessons learned are extensively provided in the YMAC - RRKAC AIATSIS Summit presentation:</a:t>
            </a:r>
          </a:p>
          <a:p>
            <a:pPr marL="628650" lvl="1" indent="-171450">
              <a:buFont typeface="Arial" panose="020B0604020202020204" pitchFamily="34" charset="0"/>
              <a:buChar char="•"/>
            </a:pPr>
            <a:r>
              <a:rPr lang="en-US" sz="1200" dirty="0"/>
              <a:t>returns are hard and complex processes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its a lot about managing expectations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stay open-minded and keep talking about it to everyone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resourcing and finding the right time is difficult for NTRBs and PBCs</a:t>
            </a:r>
          </a:p>
          <a:p>
            <a:pPr marL="171450" lvl="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9B838ABF-884D-4145-85A0-08BE7CC00310}" type="slidenum">
              <a:rPr lang="en-US" smtClean="0"/>
              <a:t>10</a:t>
            </a:fld>
            <a:endParaRPr lang="en-US"/>
          </a:p>
        </p:txBody>
      </p:sp>
    </p:spTree>
    <p:extLst>
      <p:ext uri="{BB962C8B-B14F-4D97-AF65-F5344CB8AC3E}">
        <p14:creationId xmlns:p14="http://schemas.microsoft.com/office/powerpoint/2010/main" val="1290230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ETNTAC requested their material back from Goldfields Land and Sea Council since their determination in 2014. GLSC</a:t>
            </a:r>
            <a:r>
              <a:rPr lang="en-AU" baseline="0" dirty="0"/>
              <a:t> couldn't respond to the request due to the usual constraints: funding, resources, capacity. After GLSC was defunded on 30 June 2019, and Grant Thornton was appointed administrator, the mater became urgent. </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a:t>At the time GLSC held more than 900 archive boxes and 3.5 </a:t>
            </a:r>
            <a:r>
              <a:rPr lang="en-AU" baseline="0" dirty="0" err="1"/>
              <a:t>mio</a:t>
            </a:r>
            <a:r>
              <a:rPr lang="en-AU" baseline="0" dirty="0"/>
              <a:t> digital files that needed to be rehoused. Of these 91 were clearly labelled ETNTAC which </a:t>
            </a:r>
            <a:r>
              <a:rPr lang="en-AU" sz="1200" kern="1200" dirty="0">
                <a:solidFill>
                  <a:schemeClr val="tx1"/>
                </a:solidFill>
                <a:effectLst/>
                <a:latin typeface="+mn-lt"/>
                <a:ea typeface="+mn-ea"/>
                <a:cs typeface="+mn-cs"/>
              </a:rPr>
              <a:t>contained folders with additional information on their content (very rudimentary index)</a:t>
            </a:r>
            <a:r>
              <a:rPr lang="en-AU" baseline="0" dirty="0"/>
              <a:t>. Of the millions of files 50 000 digital files could be identified by </a:t>
            </a:r>
            <a:r>
              <a:rPr lang="en-AU" sz="1200" kern="1200" dirty="0">
                <a:solidFill>
                  <a:schemeClr val="tx1"/>
                </a:solidFill>
                <a:effectLst/>
                <a:latin typeface="+mn-lt"/>
                <a:ea typeface="+mn-ea"/>
                <a:cs typeface="+mn-cs"/>
              </a:rPr>
              <a:t>using automated indexing software with the key search term ‘Esperance Nyungar’</a:t>
            </a:r>
            <a:r>
              <a:rPr lang="en-AU" baseline="0" dirty="0"/>
              <a:t>. Of these 50 000 files 20 000 were unreadable (either password protected or corrupted). All material except the ETNTAC material was removed to Iron Mountain in Perth, a secure climate controlled storage facility.</a:t>
            </a:r>
          </a:p>
          <a:p>
            <a:endParaRPr lang="en-AU" dirty="0"/>
          </a:p>
          <a:p>
            <a:r>
              <a:rPr lang="en-AU" dirty="0"/>
              <a:t>AIATSIS was asked by National Indigenous Australian Agency (NIAA) to take part in the Nov 2019 co-design meeting where representatives from ETNTAC,</a:t>
            </a:r>
            <a:r>
              <a:rPr lang="en-AU" baseline="0" dirty="0"/>
              <a:t> Grant Thornton, a former GLSC anthropologist, the new Native Title Services Goldfields CEO and the native title branch manager NIAA worked out the process for return.</a:t>
            </a:r>
            <a:endParaRPr lang="en-AU" dirty="0"/>
          </a:p>
          <a:p>
            <a:endParaRPr lang="en-AU" baseline="0" dirty="0"/>
          </a:p>
          <a:p>
            <a:r>
              <a:rPr lang="en-AU" baseline="0" dirty="0"/>
              <a:t>Grant Thornton suggested a digital approach using digital forensic analysis software:</a:t>
            </a:r>
          </a:p>
          <a:p>
            <a:pPr marL="628650" lvl="1" indent="-171450">
              <a:buFont typeface="Arial" panose="020B0604020202020204" pitchFamily="34" charset="0"/>
              <a:buChar char="•"/>
            </a:pPr>
            <a:r>
              <a:rPr lang="en-AU" baseline="0" dirty="0"/>
              <a:t>Hardcopy files were scanned and </a:t>
            </a:r>
            <a:r>
              <a:rPr lang="en-AU" baseline="0" dirty="0" err="1"/>
              <a:t>OCRd</a:t>
            </a:r>
            <a:r>
              <a:rPr lang="en-AU" baseline="0" dirty="0"/>
              <a:t>, </a:t>
            </a:r>
          </a:p>
          <a:p>
            <a:pPr marL="628650" lvl="1" indent="-171450">
              <a:buFont typeface="Arial" panose="020B0604020202020204" pitchFamily="34" charset="0"/>
              <a:buChar char="•"/>
            </a:pPr>
            <a:r>
              <a:rPr lang="en-AU" baseline="0" dirty="0"/>
              <a:t>digital files form server and cloud storage were consolidated, </a:t>
            </a:r>
          </a:p>
          <a:p>
            <a:pPr marL="628650" lvl="1" indent="-171450">
              <a:buFont typeface="Arial" panose="020B0604020202020204" pitchFamily="34" charset="0"/>
              <a:buChar char="•"/>
            </a:pPr>
            <a:r>
              <a:rPr lang="en-AU" baseline="0" dirty="0"/>
              <a:t>Data cleansing, duplicates consolidated into single file</a:t>
            </a:r>
          </a:p>
          <a:p>
            <a:pPr marL="628650" lvl="1" indent="-171450">
              <a:buFont typeface="Arial" panose="020B0604020202020204" pitchFamily="34" charset="0"/>
              <a:buChar char="•"/>
            </a:pPr>
            <a:r>
              <a:rPr lang="en-AU" baseline="0" dirty="0"/>
              <a:t>all ingested into NUIX database</a:t>
            </a:r>
          </a:p>
          <a:p>
            <a:pPr marL="628650" lvl="1" indent="-171450">
              <a:buFont typeface="Arial" panose="020B0604020202020204" pitchFamily="34" charset="0"/>
              <a:buChar char="•"/>
            </a:pPr>
            <a:r>
              <a:rPr lang="en-AU" baseline="0" dirty="0"/>
              <a:t>PBC provided a list of keywords relevant to their circumstances (personal &amp; family names, place names, language names, misspellings)</a:t>
            </a:r>
          </a:p>
          <a:p>
            <a:endParaRPr lang="en-AU" baseline="0" dirty="0"/>
          </a:p>
          <a:p>
            <a:r>
              <a:rPr lang="en-AU" baseline="0" dirty="0"/>
              <a:t>Established retrieval process</a:t>
            </a:r>
          </a:p>
          <a:p>
            <a:pPr marL="628650" lvl="1" indent="-171450">
              <a:buFont typeface="Arial" panose="020B0604020202020204" pitchFamily="34" charset="0"/>
              <a:buChar char="•"/>
            </a:pPr>
            <a:r>
              <a:rPr lang="en-AU" baseline="0" dirty="0"/>
              <a:t>GT received a request from ETNTAC</a:t>
            </a:r>
          </a:p>
          <a:p>
            <a:pPr marL="628650" lvl="1" indent="-171450">
              <a:buFont typeface="Arial" panose="020B0604020202020204" pitchFamily="34" charset="0"/>
              <a:buChar char="•"/>
            </a:pPr>
            <a:r>
              <a:rPr lang="en-AU" baseline="0" dirty="0"/>
              <a:t>Administrator searched database</a:t>
            </a:r>
          </a:p>
          <a:p>
            <a:pPr marL="628650" lvl="1" indent="-171450">
              <a:buFont typeface="Arial" panose="020B0604020202020204" pitchFamily="34" charset="0"/>
              <a:buChar char="•"/>
            </a:pPr>
            <a:r>
              <a:rPr lang="en-AU" baseline="0" dirty="0"/>
              <a:t>Administrator Located , identified, if necessary scanned &amp; processed the documents</a:t>
            </a:r>
          </a:p>
          <a:p>
            <a:pPr marL="628650" lvl="1" indent="-171450">
              <a:buFont typeface="Arial" panose="020B0604020202020204" pitchFamily="34" charset="0"/>
              <a:buChar char="•"/>
            </a:pPr>
            <a:r>
              <a:rPr lang="en-AU" baseline="0" dirty="0"/>
              <a:t>Administrator considered cultural, legal and privilege protocols, if necessary consulted with GLSC</a:t>
            </a:r>
          </a:p>
          <a:p>
            <a:pPr marL="628650" lvl="1" indent="-171450">
              <a:buFont typeface="Arial" panose="020B0604020202020204" pitchFamily="34" charset="0"/>
              <a:buChar char="•"/>
            </a:pPr>
            <a:r>
              <a:rPr lang="en-AU" baseline="0" dirty="0"/>
              <a:t>ETNTAC is provided the document</a:t>
            </a:r>
          </a:p>
          <a:p>
            <a:endParaRPr lang="en-AU" baseline="0" dirty="0"/>
          </a:p>
          <a:p>
            <a:r>
              <a:rPr lang="en-AU" baseline="0" dirty="0"/>
              <a:t>While the digital process of scanning and ingesting was finalised by 30 June 2020 ETNTAC still hasn’t gotten its material returned. Administrator requested ICT requirements including secure storage, sufficient server capacity and a staff member who can manage the material before the NUIX database could be handed over. </a:t>
            </a:r>
          </a:p>
          <a:p>
            <a:r>
              <a:rPr lang="en-AU" baseline="0" dirty="0"/>
              <a:t>ETNTAC was seeking funding and received it by August 2021 but is still implementing the requirements. If they wanted material they still needed to ask GT for access.</a:t>
            </a:r>
          </a:p>
          <a:p>
            <a:r>
              <a:rPr lang="en-AU" baseline="0" dirty="0"/>
              <a:t>They biggest issue is though that without an inventory or index they simply don’t know what is contained and what they can and should ask for.</a:t>
            </a:r>
          </a:p>
          <a:p>
            <a:endParaRPr lang="en-AU" baseline="0" dirty="0"/>
          </a:p>
          <a:p>
            <a:r>
              <a:rPr lang="en-AU" baseline="0" dirty="0"/>
              <a:t>Lessons learned:</a:t>
            </a:r>
          </a:p>
          <a:p>
            <a:pPr marL="171450" indent="-171450">
              <a:buFont typeface="Arial" panose="020B0604020202020204" pitchFamily="34" charset="0"/>
              <a:buChar char="•"/>
            </a:pPr>
            <a:r>
              <a:rPr lang="en-AU" baseline="0" dirty="0"/>
              <a:t>forensic approach is affordable and provides a workable solution for PBCs, but not infallible (sometimes documents can’t be found)</a:t>
            </a:r>
          </a:p>
          <a:p>
            <a:pPr marL="171450" indent="-171450">
              <a:buFont typeface="Arial" panose="020B0604020202020204" pitchFamily="34" charset="0"/>
              <a:buChar char="•"/>
            </a:pPr>
            <a:r>
              <a:rPr lang="en-AU" baseline="0" dirty="0"/>
              <a:t>Inventory or index is essential</a:t>
            </a:r>
          </a:p>
          <a:p>
            <a:pPr marL="171450" indent="-171450">
              <a:buFont typeface="Arial" panose="020B0604020202020204" pitchFamily="34" charset="0"/>
              <a:buChar char="•"/>
            </a:pPr>
            <a:r>
              <a:rPr lang="en-AU" baseline="0" dirty="0"/>
              <a:t>funding is difficult to obtain and inequitable in </a:t>
            </a:r>
            <a:r>
              <a:rPr lang="en-AU" baseline="0" dirty="0" err="1"/>
              <a:t>distrirbution</a:t>
            </a:r>
            <a:endParaRPr lang="en-AU" baseline="0" dirty="0"/>
          </a:p>
          <a:p>
            <a:pPr marL="171450" indent="-171450">
              <a:buFont typeface="Arial" panose="020B0604020202020204" pitchFamily="34" charset="0"/>
              <a:buChar char="•"/>
            </a:pPr>
            <a:endParaRPr lang="en-AU" baseline="0" dirty="0"/>
          </a:p>
          <a:p>
            <a:endParaRPr lang="en-AU" baseline="0" dirty="0"/>
          </a:p>
          <a:p>
            <a:endParaRPr lang="en-AU" dirty="0"/>
          </a:p>
        </p:txBody>
      </p:sp>
      <p:sp>
        <p:nvSpPr>
          <p:cNvPr id="4" name="Slide Number Placeholder 3"/>
          <p:cNvSpPr>
            <a:spLocks noGrp="1"/>
          </p:cNvSpPr>
          <p:nvPr>
            <p:ph type="sldNum" sz="quarter" idx="10"/>
          </p:nvPr>
        </p:nvSpPr>
        <p:spPr/>
        <p:txBody>
          <a:bodyPr/>
          <a:lstStyle/>
          <a:p>
            <a:fld id="{9B838ABF-884D-4145-85A0-08BE7CC00310}" type="slidenum">
              <a:rPr lang="en-US" smtClean="0"/>
              <a:t>11</a:t>
            </a:fld>
            <a:endParaRPr lang="en-US"/>
          </a:p>
        </p:txBody>
      </p:sp>
    </p:spTree>
    <p:extLst>
      <p:ext uri="{BB962C8B-B14F-4D97-AF65-F5344CB8AC3E}">
        <p14:creationId xmlns:p14="http://schemas.microsoft.com/office/powerpoint/2010/main" val="3326762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lang="en-US" sz="1200" b="0" dirty="0">
              <a:solidFill>
                <a:srgbClr val="1A1918"/>
              </a:solidFill>
              <a:latin typeface="+mn-lt"/>
              <a:cs typeface="Arial"/>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b="0" dirty="0">
                <a:solidFill>
                  <a:srgbClr val="1A1918"/>
                </a:solidFill>
                <a:latin typeface="+mn-lt"/>
                <a:cs typeface="Arial"/>
              </a:rPr>
              <a:t>Coming to the last case study about materials held from Northern Territory land claims.</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sz="1200" b="0" dirty="0">
              <a:solidFill>
                <a:srgbClr val="1A1918"/>
              </a:solidFill>
              <a:latin typeface="+mn-lt"/>
              <a:cs typeface="Arial"/>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b="0" dirty="0">
                <a:solidFill>
                  <a:srgbClr val="1A1918"/>
                </a:solidFill>
                <a:latin typeface="+mn-lt"/>
                <a:cs typeface="Arial"/>
              </a:rPr>
              <a:t>While the materials produced as evidence in the land claim determinations might be held as Commonwealth records by the National Archives of Australia and also the NTRB/SPs, many of the research materials supporting the claims</a:t>
            </a:r>
            <a:r>
              <a:rPr lang="en-US" sz="1200" b="0" baseline="0" dirty="0">
                <a:solidFill>
                  <a:srgbClr val="1A1918"/>
                </a:solidFill>
                <a:latin typeface="+mn-lt"/>
                <a:cs typeface="Arial"/>
              </a:rPr>
              <a:t> did not make it into evidence. They are the ‘backstory’ of the claims sitting in land claim practitioners private archives. Not all of these materials are held by NTRBs and I suspect this is also the case for native title materials.</a:t>
            </a:r>
          </a:p>
          <a:p>
            <a:pPr>
              <a:spcAft>
                <a:spcPts val="600"/>
              </a:spcAft>
            </a:pPr>
            <a:endParaRPr lang="en-US" sz="1200" b="1" dirty="0">
              <a:solidFill>
                <a:srgbClr val="1A1918"/>
              </a:solidFill>
              <a:latin typeface="+mn-lt"/>
              <a:cs typeface="Arial"/>
            </a:endParaRPr>
          </a:p>
          <a:p>
            <a:pPr>
              <a:spcAft>
                <a:spcPts val="600"/>
              </a:spcAft>
            </a:pPr>
            <a:r>
              <a:rPr lang="en-US" sz="1200" b="1" dirty="0">
                <a:solidFill>
                  <a:srgbClr val="1A1918"/>
                </a:solidFill>
                <a:latin typeface="+mn-lt"/>
                <a:cs typeface="Arial"/>
              </a:rPr>
              <a:t>Survey details</a:t>
            </a:r>
          </a:p>
          <a:p>
            <a:pPr marL="285750" indent="-285750">
              <a:buFont typeface="Arial" panose="020B0604020202020204" pitchFamily="34" charset="0"/>
              <a:buChar char="•"/>
            </a:pPr>
            <a:r>
              <a:rPr lang="en-US" sz="1200" dirty="0">
                <a:solidFill>
                  <a:srgbClr val="1A1918"/>
                </a:solidFill>
                <a:latin typeface="+mn-lt"/>
                <a:cs typeface="Arial"/>
              </a:rPr>
              <a:t>survey </a:t>
            </a:r>
            <a:r>
              <a:rPr lang="en-US" sz="1200" baseline="0" dirty="0">
                <a:solidFill>
                  <a:srgbClr val="1A1918"/>
                </a:solidFill>
                <a:latin typeface="+mn-lt"/>
                <a:cs typeface="Arial"/>
              </a:rPr>
              <a:t>with </a:t>
            </a:r>
            <a:r>
              <a:rPr lang="en-US" sz="1200" dirty="0">
                <a:solidFill>
                  <a:srgbClr val="1A1918"/>
                </a:solidFill>
                <a:latin typeface="+mn-lt"/>
                <a:cs typeface="Arial"/>
              </a:rPr>
              <a:t>54 respondents known</a:t>
            </a:r>
            <a:r>
              <a:rPr lang="en-US" sz="1200" baseline="0" dirty="0">
                <a:solidFill>
                  <a:srgbClr val="1A1918"/>
                </a:solidFill>
                <a:latin typeface="+mn-lt"/>
                <a:cs typeface="Arial"/>
              </a:rPr>
              <a:t> holding archives</a:t>
            </a:r>
            <a:endParaRPr lang="en-US" sz="1200" b="1" dirty="0">
              <a:solidFill>
                <a:srgbClr val="1A1918"/>
              </a:solidFill>
              <a:latin typeface="+mn-lt"/>
              <a:cs typeface="Arial"/>
            </a:endParaRPr>
          </a:p>
          <a:p>
            <a:pPr>
              <a:spcAft>
                <a:spcPts val="600"/>
              </a:spcAft>
            </a:pPr>
            <a:endParaRPr lang="en-US" sz="1200" b="1" dirty="0">
              <a:solidFill>
                <a:srgbClr val="1A1918"/>
              </a:solidFill>
              <a:latin typeface="+mn-lt"/>
              <a:cs typeface="Arial"/>
            </a:endParaRPr>
          </a:p>
          <a:p>
            <a:pPr>
              <a:spcAft>
                <a:spcPts val="600"/>
              </a:spcAft>
            </a:pPr>
            <a:r>
              <a:rPr lang="en-US" sz="1200" b="1" dirty="0">
                <a:solidFill>
                  <a:srgbClr val="1A1918"/>
                </a:solidFill>
                <a:latin typeface="+mn-lt"/>
                <a:cs typeface="Arial"/>
              </a:rPr>
              <a:t>Survey results</a:t>
            </a:r>
          </a:p>
          <a:p>
            <a:pPr marL="285750" indent="-285750">
              <a:buFont typeface="Arial" panose="020B0604020202020204" pitchFamily="34" charset="0"/>
              <a:buChar char="•"/>
            </a:pPr>
            <a:r>
              <a:rPr lang="en-US" sz="1200" dirty="0">
                <a:solidFill>
                  <a:srgbClr val="1A1918"/>
                </a:solidFill>
                <a:latin typeface="+mn-lt"/>
                <a:cs typeface="Arial"/>
              </a:rPr>
              <a:t>5 started their land claim work before 1976, 30 from 1976-85, 34 worked from 1986-96 onwards.</a:t>
            </a:r>
            <a:r>
              <a:rPr lang="en-US" sz="1200" baseline="0" dirty="0">
                <a:solidFill>
                  <a:srgbClr val="1A1918"/>
                </a:solidFill>
                <a:latin typeface="+mn-lt"/>
                <a:cs typeface="Arial"/>
              </a:rPr>
              <a:t> </a:t>
            </a:r>
            <a:r>
              <a:rPr lang="en-US" sz="1200" dirty="0">
                <a:solidFill>
                  <a:srgbClr val="1A1918"/>
                </a:solidFill>
                <a:latin typeface="+mn-lt"/>
                <a:cs typeface="Arial"/>
              </a:rPr>
              <a:t>82% have materials stored at home and 16% needed</a:t>
            </a:r>
            <a:r>
              <a:rPr lang="en-US" sz="1200" baseline="0" dirty="0">
                <a:solidFill>
                  <a:srgbClr val="1A1918"/>
                </a:solidFill>
                <a:latin typeface="+mn-lt"/>
                <a:cs typeface="Arial"/>
              </a:rPr>
              <a:t> to find</a:t>
            </a:r>
            <a:r>
              <a:rPr lang="en-US" sz="1200" dirty="0">
                <a:solidFill>
                  <a:srgbClr val="1A1918"/>
                </a:solidFill>
                <a:latin typeface="+mn-lt"/>
                <a:cs typeface="Arial"/>
              </a:rPr>
              <a:t> off site storage</a:t>
            </a:r>
          </a:p>
          <a:p>
            <a:pPr marL="285750" indent="-285750">
              <a:buFont typeface="Arial" panose="020B0604020202020204" pitchFamily="34" charset="0"/>
              <a:buChar char="•"/>
            </a:pPr>
            <a:r>
              <a:rPr lang="en-AU" sz="1200" dirty="0">
                <a:solidFill>
                  <a:srgbClr val="1A1918"/>
                </a:solidFill>
                <a:latin typeface="+mn-lt"/>
                <a:cs typeface="Arial"/>
              </a:rPr>
              <a:t>12 archive holders had none of their materials documented,</a:t>
            </a:r>
            <a:r>
              <a:rPr lang="en-AU" sz="1200" baseline="0" dirty="0">
                <a:solidFill>
                  <a:srgbClr val="1A1918"/>
                </a:solidFill>
                <a:latin typeface="+mn-lt"/>
                <a:cs typeface="Arial"/>
              </a:rPr>
              <a:t> </a:t>
            </a:r>
            <a:r>
              <a:rPr lang="en-AU" sz="1200" dirty="0">
                <a:solidFill>
                  <a:srgbClr val="1A1918"/>
                </a:solidFill>
                <a:latin typeface="+mn-lt"/>
                <a:cs typeface="Arial"/>
              </a:rPr>
              <a:t>25% (2), 50% (3), 75% (4), only 5 had all their materials documented</a:t>
            </a:r>
          </a:p>
          <a:p>
            <a:pPr marL="285750" indent="-285750">
              <a:spcAft>
                <a:spcPts val="600"/>
              </a:spcAft>
              <a:buFont typeface="Arial" panose="020B0604020202020204" pitchFamily="34" charset="0"/>
              <a:buChar char="•"/>
            </a:pPr>
            <a:r>
              <a:rPr lang="en-US" sz="1200" dirty="0">
                <a:solidFill>
                  <a:srgbClr val="1A1918"/>
                </a:solidFill>
                <a:latin typeface="+mn-lt"/>
                <a:cs typeface="Arial"/>
              </a:rPr>
              <a:t>volume of material held is staggering for the physical materials held in archive boxes 1-10 (23), 10-20 (8), 20-50 (6), more than 50 (6)</a:t>
            </a:r>
          </a:p>
          <a:p>
            <a:pPr marL="285750" indent="-285750">
              <a:spcAft>
                <a:spcPts val="600"/>
              </a:spcAft>
              <a:buFont typeface="Arial" panose="020B0604020202020204" pitchFamily="34" charset="0"/>
              <a:buChar char="•"/>
            </a:pPr>
            <a:r>
              <a:rPr lang="en-US" sz="1200" dirty="0">
                <a:solidFill>
                  <a:srgbClr val="1A1918"/>
                </a:solidFill>
                <a:latin typeface="+mn-lt"/>
                <a:cs typeface="Arial"/>
              </a:rPr>
              <a:t>This</a:t>
            </a:r>
            <a:r>
              <a:rPr lang="en-US" sz="1200" baseline="0" dirty="0">
                <a:solidFill>
                  <a:srgbClr val="1A1918"/>
                </a:solidFill>
                <a:latin typeface="+mn-lt"/>
                <a:cs typeface="Arial"/>
              </a:rPr>
              <a:t> is e</a:t>
            </a:r>
            <a:r>
              <a:rPr lang="en-US" sz="1200" dirty="0">
                <a:solidFill>
                  <a:srgbClr val="1A1918"/>
                </a:solidFill>
                <a:latin typeface="+mn-lt"/>
                <a:cs typeface="Arial"/>
              </a:rPr>
              <a:t>qually the case for the</a:t>
            </a:r>
            <a:r>
              <a:rPr lang="en-US" sz="1200" baseline="0" dirty="0">
                <a:solidFill>
                  <a:srgbClr val="1A1918"/>
                </a:solidFill>
                <a:latin typeface="+mn-lt"/>
                <a:cs typeface="Arial"/>
              </a:rPr>
              <a:t> estimated the </a:t>
            </a:r>
            <a:r>
              <a:rPr lang="en-US" sz="1200" dirty="0">
                <a:solidFill>
                  <a:srgbClr val="1A1918"/>
                </a:solidFill>
                <a:latin typeface="+mn-lt"/>
                <a:cs typeface="Arial"/>
              </a:rPr>
              <a:t>volume of digital archives </a:t>
            </a:r>
            <a:r>
              <a:rPr lang="en-US" sz="1200" b="1" dirty="0">
                <a:solidFill>
                  <a:srgbClr val="1A1918"/>
                </a:solidFill>
                <a:latin typeface="+mn-lt"/>
                <a:cs typeface="Arial"/>
              </a:rPr>
              <a:t>12 none</a:t>
            </a:r>
            <a:r>
              <a:rPr lang="en-US" sz="1200" dirty="0">
                <a:solidFill>
                  <a:srgbClr val="1A1918"/>
                </a:solidFill>
                <a:latin typeface="+mn-lt"/>
                <a:cs typeface="Arial"/>
              </a:rPr>
              <a:t>,</a:t>
            </a:r>
            <a:r>
              <a:rPr lang="en-US" sz="1200" baseline="0" dirty="0">
                <a:solidFill>
                  <a:srgbClr val="1A1918"/>
                </a:solidFill>
                <a:latin typeface="+mn-lt"/>
                <a:cs typeface="Arial"/>
              </a:rPr>
              <a:t> </a:t>
            </a:r>
            <a:r>
              <a:rPr lang="en-US" sz="1200" dirty="0">
                <a:solidFill>
                  <a:srgbClr val="1A1918"/>
                </a:solidFill>
                <a:latin typeface="+mn-lt"/>
                <a:cs typeface="Arial"/>
              </a:rPr>
              <a:t>&lt;10GB (11), 10-50GB (5), 50-100GB (5), 100-200GB (4), 200-500GB (4),</a:t>
            </a:r>
            <a:r>
              <a:rPr lang="en-US" sz="1200" b="1" dirty="0">
                <a:solidFill>
                  <a:srgbClr val="1A1918"/>
                </a:solidFill>
                <a:latin typeface="+mn-lt"/>
                <a:cs typeface="Arial"/>
              </a:rPr>
              <a:t>5 had more than 500GB</a:t>
            </a:r>
          </a:p>
          <a:p>
            <a:pPr marL="285750" indent="-285750">
              <a:spcAft>
                <a:spcPts val="600"/>
              </a:spcAft>
              <a:buFont typeface="Arial" panose="020B0604020202020204" pitchFamily="34" charset="0"/>
              <a:buChar char="•"/>
            </a:pPr>
            <a:r>
              <a:rPr lang="en-AU" sz="1200" dirty="0">
                <a:latin typeface="+mn-lt"/>
              </a:rPr>
              <a:t>15 made plans for institutional deposits</a:t>
            </a:r>
            <a:r>
              <a:rPr lang="en-AU" sz="1200" baseline="0" dirty="0">
                <a:latin typeface="+mn-lt"/>
              </a:rPr>
              <a:t> while 30 had n</a:t>
            </a:r>
            <a:r>
              <a:rPr lang="en-AU" sz="1200" dirty="0">
                <a:latin typeface="+mn-lt"/>
              </a:rPr>
              <a:t>o plans</a:t>
            </a:r>
          </a:p>
          <a:p>
            <a:pPr marL="0" indent="0">
              <a:spcAft>
                <a:spcPts val="600"/>
              </a:spcAft>
              <a:buFont typeface="Arial" panose="020B0604020202020204" pitchFamily="34" charset="0"/>
              <a:buNone/>
            </a:pPr>
            <a:endParaRPr lang="en-AU" sz="1200" dirty="0">
              <a:latin typeface="+mn-lt"/>
            </a:endParaRPr>
          </a:p>
          <a:p>
            <a:pPr marL="0" indent="0">
              <a:spcAft>
                <a:spcPts val="600"/>
              </a:spcAft>
              <a:buFont typeface="Arial" panose="020B0604020202020204" pitchFamily="34" charset="0"/>
              <a:buNone/>
            </a:pPr>
            <a:r>
              <a:rPr lang="en-AU" sz="1200" dirty="0">
                <a:latin typeface="+mn-lt"/>
              </a:rPr>
              <a:t>Private</a:t>
            </a:r>
            <a:r>
              <a:rPr lang="en-AU" sz="1200" baseline="0" dirty="0">
                <a:latin typeface="+mn-lt"/>
              </a:rPr>
              <a:t> a</a:t>
            </a:r>
            <a:r>
              <a:rPr lang="en-AU" sz="1200" dirty="0">
                <a:latin typeface="+mn-lt"/>
              </a:rPr>
              <a:t>rchive holders are concerned</a:t>
            </a:r>
            <a:r>
              <a:rPr lang="en-AU" sz="1200" baseline="0" dirty="0">
                <a:latin typeface="+mn-lt"/>
              </a:rPr>
              <a:t> about their materials, as they are now in their 70s or 80s, and some of them have already passed away leaving archives behind. The families often don’t know what to do with them or understand their significance. </a:t>
            </a:r>
            <a:r>
              <a:rPr lang="en-AU" sz="1200" dirty="0">
                <a:latin typeface="+mn-lt"/>
              </a:rPr>
              <a:t>But they can’t be deposited or returned before they are documented. And this it’s a daunting task. </a:t>
            </a:r>
          </a:p>
          <a:p>
            <a:pPr marL="285750" indent="-285750">
              <a:buFont typeface="Arial" panose="020B0604020202020204" pitchFamily="34" charset="0"/>
              <a:buChar char="•"/>
            </a:pPr>
            <a:endParaRPr lang="en-AU" sz="1200" dirty="0">
              <a:solidFill>
                <a:srgbClr val="1A1918"/>
              </a:solidFill>
              <a:latin typeface="+mn-lt"/>
              <a:cs typeface="Arial"/>
            </a:endParaRPr>
          </a:p>
          <a:p>
            <a:pPr marL="285750" indent="-285750">
              <a:spcAft>
                <a:spcPts val="600"/>
              </a:spcAft>
              <a:buFont typeface="Arial" panose="020B0604020202020204" pitchFamily="34" charset="0"/>
              <a:buChar char="•"/>
            </a:pPr>
            <a:endParaRPr lang="en-AU" sz="1200" dirty="0">
              <a:latin typeface="+mn-lt"/>
            </a:endParaRPr>
          </a:p>
        </p:txBody>
      </p:sp>
      <p:sp>
        <p:nvSpPr>
          <p:cNvPr id="4" name="Slide Number Placeholder 3"/>
          <p:cNvSpPr>
            <a:spLocks noGrp="1"/>
          </p:cNvSpPr>
          <p:nvPr>
            <p:ph type="sldNum" sz="quarter" idx="10"/>
          </p:nvPr>
        </p:nvSpPr>
        <p:spPr/>
        <p:txBody>
          <a:bodyPr/>
          <a:lstStyle/>
          <a:p>
            <a:fld id="{9B838ABF-884D-4145-85A0-08BE7CC00310}" type="slidenum">
              <a:rPr lang="en-US" smtClean="0"/>
              <a:t>12</a:t>
            </a:fld>
            <a:endParaRPr lang="en-US"/>
          </a:p>
        </p:txBody>
      </p:sp>
    </p:spTree>
    <p:extLst>
      <p:ext uri="{BB962C8B-B14F-4D97-AF65-F5344CB8AC3E}">
        <p14:creationId xmlns:p14="http://schemas.microsoft.com/office/powerpoint/2010/main" val="10202061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mn-lt"/>
              </a:rPr>
              <a:t>Aims of the case study are</a:t>
            </a:r>
          </a:p>
          <a:p>
            <a:pPr marL="742950" lvl="1" indent="-285750">
              <a:spcAft>
                <a:spcPts val="200"/>
              </a:spcAft>
              <a:buFont typeface="Arial" panose="020B0604020202020204" pitchFamily="34" charset="0"/>
              <a:buChar char="•"/>
            </a:pPr>
            <a:r>
              <a:rPr lang="en-AU" sz="1200" dirty="0">
                <a:solidFill>
                  <a:srgbClr val="1A1918"/>
                </a:solidFill>
                <a:latin typeface="+mn-lt"/>
                <a:cs typeface="Arial"/>
              </a:rPr>
              <a:t>secure support to ensure the safety, preservation and documentation of those ‘back story’ materials</a:t>
            </a:r>
          </a:p>
          <a:p>
            <a:pPr marL="742950" lvl="1" indent="-285750">
              <a:spcAft>
                <a:spcPts val="200"/>
              </a:spcAft>
              <a:buFont typeface="Arial" panose="020B0604020202020204" pitchFamily="34" charset="0"/>
              <a:buChar char="•"/>
            </a:pPr>
            <a:r>
              <a:rPr lang="en-AU" sz="1200" dirty="0">
                <a:solidFill>
                  <a:srgbClr val="1A1918"/>
                </a:solidFill>
                <a:latin typeface="+mn-lt"/>
                <a:cs typeface="Arial"/>
              </a:rPr>
              <a:t>encourage practitioners to begin preparing a record of their own materials.</a:t>
            </a:r>
          </a:p>
          <a:p>
            <a:pPr marL="742950" lvl="1" indent="-285750">
              <a:spcAft>
                <a:spcPts val="200"/>
              </a:spcAft>
              <a:buFont typeface="Arial" panose="020B0604020202020204" pitchFamily="34" charset="0"/>
              <a:buChar char="•"/>
            </a:pPr>
            <a:r>
              <a:rPr lang="en-AU" sz="1200" dirty="0">
                <a:solidFill>
                  <a:srgbClr val="1A1918"/>
                </a:solidFill>
                <a:latin typeface="+mn-lt"/>
                <a:cs typeface="Arial"/>
              </a:rPr>
              <a:t>finding funding or archiving volunteers to</a:t>
            </a:r>
            <a:r>
              <a:rPr lang="en-AU" sz="1200" baseline="0" dirty="0">
                <a:solidFill>
                  <a:srgbClr val="1A1918"/>
                </a:solidFill>
                <a:latin typeface="+mn-lt"/>
                <a:cs typeface="Arial"/>
              </a:rPr>
              <a:t> </a:t>
            </a:r>
            <a:r>
              <a:rPr lang="en-AU" sz="1200" dirty="0">
                <a:solidFill>
                  <a:srgbClr val="1A1918"/>
                </a:solidFill>
                <a:latin typeface="+mn-lt"/>
                <a:cs typeface="Arial"/>
              </a:rPr>
              <a:t>assist with documentation</a:t>
            </a:r>
          </a:p>
          <a:p>
            <a:pPr marL="742950" lvl="1" indent="-285750">
              <a:spcAft>
                <a:spcPts val="200"/>
              </a:spcAft>
              <a:buFont typeface="Arial" panose="020B0604020202020204" pitchFamily="34" charset="0"/>
              <a:buChar char="•"/>
            </a:pPr>
            <a:r>
              <a:rPr lang="en-AU" sz="1200" dirty="0">
                <a:solidFill>
                  <a:srgbClr val="1A1918"/>
                </a:solidFill>
                <a:latin typeface="+mn-lt"/>
                <a:cs typeface="Arial"/>
              </a:rPr>
              <a:t>work towards new approaches to cataloguing, digitising and managing returns to enable and facilitate appropriate access</a:t>
            </a:r>
          </a:p>
          <a:p>
            <a:pPr marL="742950" lvl="1" indent="-285750">
              <a:spcAft>
                <a:spcPts val="200"/>
              </a:spcAft>
              <a:buFont typeface="Arial" panose="020B0604020202020204" pitchFamily="34" charset="0"/>
              <a:buChar char="•"/>
            </a:pPr>
            <a:r>
              <a:rPr lang="en-AU" sz="1200" dirty="0">
                <a:solidFill>
                  <a:srgbClr val="1A1918"/>
                </a:solidFill>
                <a:latin typeface="+mn-lt"/>
                <a:cs typeface="Arial"/>
              </a:rPr>
              <a:t>record practitioners memories as they make these archives so much richer.</a:t>
            </a:r>
          </a:p>
          <a:p>
            <a:pPr>
              <a:spcAft>
                <a:spcPts val="600"/>
              </a:spcAft>
            </a:pPr>
            <a:endParaRPr lang="en-AU" sz="1200" i="1" dirty="0">
              <a:solidFill>
                <a:schemeClr val="accent5">
                  <a:lumMod val="50000"/>
                </a:schemeClr>
              </a:solidFill>
              <a:latin typeface="+mn-lt"/>
              <a:cs typeface="Arial"/>
            </a:endParaRPr>
          </a:p>
          <a:p>
            <a:pPr>
              <a:spcAft>
                <a:spcPts val="600"/>
              </a:spcAft>
            </a:pPr>
            <a:r>
              <a:rPr lang="en-AU" sz="1200" i="0" dirty="0">
                <a:solidFill>
                  <a:schemeClr val="accent5">
                    <a:lumMod val="50000"/>
                  </a:schemeClr>
                </a:solidFill>
                <a:latin typeface="+mn-lt"/>
                <a:cs typeface="Arial"/>
              </a:rPr>
              <a:t>In stage 1 we conducted a focus group meeting in 2019 discussing challenges and issues with private archives and plans how this project should progress. Then </a:t>
            </a:r>
            <a:r>
              <a:rPr lang="en-AU" sz="1200" i="0" dirty="0" err="1">
                <a:solidFill>
                  <a:schemeClr val="accent5">
                    <a:lumMod val="50000"/>
                  </a:schemeClr>
                </a:solidFill>
                <a:latin typeface="+mn-lt"/>
                <a:cs typeface="Arial"/>
              </a:rPr>
              <a:t>Covid</a:t>
            </a:r>
            <a:r>
              <a:rPr lang="en-AU" sz="1200" i="0" baseline="0" dirty="0">
                <a:solidFill>
                  <a:schemeClr val="accent5">
                    <a:lumMod val="50000"/>
                  </a:schemeClr>
                </a:solidFill>
                <a:latin typeface="+mn-lt"/>
                <a:cs typeface="Arial"/>
              </a:rPr>
              <a:t> hit and the planned work of pilot studies going into peoples archives and documenting them wasn’t possible.</a:t>
            </a:r>
          </a:p>
          <a:p>
            <a:pPr>
              <a:spcAft>
                <a:spcPts val="600"/>
              </a:spcAft>
            </a:pPr>
            <a:r>
              <a:rPr lang="en-AU" sz="1200" i="0" baseline="0" dirty="0">
                <a:solidFill>
                  <a:schemeClr val="accent5">
                    <a:lumMod val="50000"/>
                  </a:schemeClr>
                </a:solidFill>
                <a:latin typeface="+mn-lt"/>
                <a:cs typeface="Arial"/>
              </a:rPr>
              <a:t>Instead we wrote a draft First glance template, a tool to start documenting your collection. It’s a draft as it is at the moment concentrating on hard copy files but we want to refine the documentation of digital archives in Stage 2.</a:t>
            </a:r>
            <a:endParaRPr lang="en-AU" sz="1200" i="0" dirty="0">
              <a:solidFill>
                <a:schemeClr val="accent5">
                  <a:lumMod val="50000"/>
                </a:schemeClr>
              </a:solidFill>
              <a:latin typeface="+mn-lt"/>
              <a:cs typeface="Arial"/>
            </a:endParaRPr>
          </a:p>
          <a:p>
            <a:pPr marL="742950" lvl="1" indent="-285750">
              <a:spcAft>
                <a:spcPts val="200"/>
              </a:spcAft>
              <a:buFont typeface="Arial" panose="020B0604020202020204" pitchFamily="34" charset="0"/>
              <a:buChar char="•"/>
            </a:pPr>
            <a:endParaRPr lang="en-US" sz="1200" dirty="0">
              <a:solidFill>
                <a:srgbClr val="1A1918"/>
              </a:solidFill>
              <a:latin typeface="+mn-lt"/>
              <a:cs typeface="Arial"/>
            </a:endParaRPr>
          </a:p>
          <a:p>
            <a:pPr marL="742950" lvl="1" indent="-285750">
              <a:spcAft>
                <a:spcPts val="200"/>
              </a:spcAft>
              <a:buFont typeface="Arial" panose="020B0604020202020204" pitchFamily="34" charset="0"/>
              <a:buChar char="•"/>
            </a:pPr>
            <a:r>
              <a:rPr lang="en-US" sz="1200" dirty="0">
                <a:solidFill>
                  <a:srgbClr val="1A1918"/>
                </a:solidFill>
                <a:latin typeface="+mn-lt"/>
                <a:cs typeface="Arial"/>
              </a:rPr>
              <a:t>Stage 2 has just started and we are planning on conduction</a:t>
            </a:r>
            <a:r>
              <a:rPr lang="en-US" sz="1200" baseline="0" dirty="0">
                <a:solidFill>
                  <a:srgbClr val="1A1918"/>
                </a:solidFill>
                <a:latin typeface="+mn-lt"/>
                <a:cs typeface="Arial"/>
              </a:rPr>
              <a:t> 1 pilot study, the Kenbi Larrakia land claim, where we document the archives of practitioners holding relevant materials.</a:t>
            </a:r>
            <a:endParaRPr lang="en-AU" dirty="0">
              <a:latin typeface="+mn-lt"/>
            </a:endParaRPr>
          </a:p>
        </p:txBody>
      </p:sp>
      <p:sp>
        <p:nvSpPr>
          <p:cNvPr id="4" name="Slide Number Placeholder 3"/>
          <p:cNvSpPr>
            <a:spLocks noGrp="1"/>
          </p:cNvSpPr>
          <p:nvPr>
            <p:ph type="sldNum" sz="quarter" idx="10"/>
          </p:nvPr>
        </p:nvSpPr>
        <p:spPr/>
        <p:txBody>
          <a:bodyPr/>
          <a:lstStyle/>
          <a:p>
            <a:fld id="{9B838ABF-884D-4145-85A0-08BE7CC00310}" type="slidenum">
              <a:rPr lang="en-US" smtClean="0"/>
              <a:t>13</a:t>
            </a:fld>
            <a:endParaRPr lang="en-US"/>
          </a:p>
        </p:txBody>
      </p:sp>
    </p:spTree>
    <p:extLst>
      <p:ext uri="{BB962C8B-B14F-4D97-AF65-F5344CB8AC3E}">
        <p14:creationId xmlns:p14="http://schemas.microsoft.com/office/powerpoint/2010/main" val="73196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As we established earlier the materials</a:t>
            </a:r>
            <a:r>
              <a:rPr lang="en-AU" sz="1200" kern="1200" baseline="0" dirty="0">
                <a:solidFill>
                  <a:schemeClr val="tx1"/>
                </a:solidFill>
                <a:effectLst/>
                <a:latin typeface="+mn-lt"/>
                <a:ea typeface="+mn-ea"/>
                <a:cs typeface="+mn-cs"/>
              </a:rPr>
              <a:t> were amassed during native title or land claims with the purpose and focus on supporting the claim and legal proceedings.</a:t>
            </a:r>
          </a:p>
          <a:p>
            <a:r>
              <a:rPr lang="en-AU" sz="1200" kern="1200" dirty="0">
                <a:solidFill>
                  <a:schemeClr val="tx1"/>
                </a:solidFill>
                <a:effectLst/>
                <a:latin typeface="+mn-lt"/>
                <a:ea typeface="+mn-ea"/>
                <a:cs typeface="+mn-cs"/>
              </a:rPr>
              <a:t>To find retrospective solutions to return native title materials to traditional owners provides a number of challenges. We have  grouped them under five key categories:</a:t>
            </a:r>
          </a:p>
        </p:txBody>
      </p:sp>
      <p:sp>
        <p:nvSpPr>
          <p:cNvPr id="4" name="Slide Number Placeholder 3"/>
          <p:cNvSpPr>
            <a:spLocks noGrp="1"/>
          </p:cNvSpPr>
          <p:nvPr>
            <p:ph type="sldNum" sz="quarter" idx="10"/>
          </p:nvPr>
        </p:nvSpPr>
        <p:spPr/>
        <p:txBody>
          <a:bodyPr/>
          <a:lstStyle/>
          <a:p>
            <a:fld id="{9B838ABF-884D-4145-85A0-08BE7CC00310}" type="slidenum">
              <a:rPr lang="en-US" smtClean="0"/>
              <a:t>14</a:t>
            </a:fld>
            <a:endParaRPr lang="en-US"/>
          </a:p>
        </p:txBody>
      </p:sp>
    </p:spTree>
    <p:extLst>
      <p:ext uri="{BB962C8B-B14F-4D97-AF65-F5344CB8AC3E}">
        <p14:creationId xmlns:p14="http://schemas.microsoft.com/office/powerpoint/2010/main" val="32911689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kern="1200" dirty="0">
                <a:solidFill>
                  <a:schemeClr val="tx1"/>
                </a:solidFill>
                <a:effectLst/>
                <a:latin typeface="+mn-lt"/>
                <a:ea typeface="+mn-ea"/>
                <a:cs typeface="+mn-cs"/>
              </a:rPr>
              <a:t>Who owns</a:t>
            </a:r>
            <a:r>
              <a:rPr lang="en-AU" sz="1200" b="0" kern="1200" baseline="0" dirty="0">
                <a:solidFill>
                  <a:schemeClr val="tx1"/>
                </a:solidFill>
                <a:effectLst/>
                <a:latin typeface="+mn-lt"/>
                <a:ea typeface="+mn-ea"/>
                <a:cs typeface="+mn-cs"/>
              </a:rPr>
              <a:t> the materials assembles during native title claim research? (Angus Frith presented on this topic during the AIATSIS Summit 2021 and his presentation is available online)</a:t>
            </a:r>
          </a:p>
          <a:p>
            <a:endParaRPr lang="en-AU" sz="1200" b="0" kern="1200" dirty="0">
              <a:solidFill>
                <a:schemeClr val="tx1"/>
              </a:solidFill>
              <a:effectLst/>
              <a:latin typeface="+mn-lt"/>
              <a:ea typeface="+mn-ea"/>
              <a:cs typeface="+mn-cs"/>
            </a:endParaRPr>
          </a:p>
          <a:p>
            <a:r>
              <a:rPr lang="en-AU" sz="1200" b="0" kern="1200" dirty="0">
                <a:solidFill>
                  <a:schemeClr val="tx1"/>
                </a:solidFill>
                <a:effectLst/>
                <a:latin typeface="+mn-lt"/>
                <a:ea typeface="+mn-ea"/>
                <a:cs typeface="+mn-cs"/>
              </a:rPr>
              <a:t>Under the NTA s203BB NTRBs</a:t>
            </a:r>
            <a:r>
              <a:rPr lang="en-AU" sz="1200" b="0" kern="1200" baseline="0" dirty="0">
                <a:solidFill>
                  <a:schemeClr val="tx1"/>
                </a:solidFill>
                <a:effectLst/>
                <a:latin typeface="+mn-lt"/>
                <a:ea typeface="+mn-ea"/>
                <a:cs typeface="+mn-cs"/>
              </a:rPr>
              <a:t> have the function to facilitate and assist with:</a:t>
            </a:r>
          </a:p>
          <a:p>
            <a:pPr marL="171450" lvl="0" indent="-171450">
              <a:buFont typeface="Arial" panose="020B0604020202020204" pitchFamily="34" charset="0"/>
              <a:buChar char="•"/>
            </a:pPr>
            <a:r>
              <a:rPr lang="en-AU" sz="1200" b="0" dirty="0"/>
              <a:t>researching and preparing native title applications, and</a:t>
            </a:r>
          </a:p>
          <a:p>
            <a:pPr marL="171450" lvl="0" indent="-171450">
              <a:buFont typeface="Arial" panose="020B0604020202020204" pitchFamily="34" charset="0"/>
              <a:buChar char="•"/>
            </a:pPr>
            <a:r>
              <a:rPr lang="en-AU" sz="1200" b="0" dirty="0"/>
              <a:t>assisting persons who may hold native title (including by representing them or facilitating their representation) in proceedings relating to native title determination applications to the Federal Court; future acts; etc. 	</a:t>
            </a:r>
            <a:endParaRPr lang="en-AU" sz="1200" b="0" kern="1200" baseline="0" dirty="0">
              <a:solidFill>
                <a:schemeClr val="tx1"/>
              </a:solidFill>
              <a:effectLst/>
              <a:latin typeface="+mn-lt"/>
              <a:ea typeface="+mn-ea"/>
              <a:cs typeface="+mn-cs"/>
            </a:endParaRPr>
          </a:p>
          <a:p>
            <a:endParaRPr lang="en-AU" sz="1200" b="0" kern="1200" baseline="0" dirty="0">
              <a:solidFill>
                <a:schemeClr val="tx1"/>
              </a:solidFill>
              <a:effectLst/>
              <a:latin typeface="+mn-lt"/>
              <a:ea typeface="+mn-ea"/>
              <a:cs typeface="+mn-cs"/>
            </a:endParaRPr>
          </a:p>
          <a:p>
            <a:r>
              <a:rPr lang="en-AU" sz="1200" b="0" kern="1200" baseline="0" dirty="0">
                <a:solidFill>
                  <a:schemeClr val="tx1"/>
                </a:solidFill>
                <a:effectLst/>
                <a:latin typeface="+mn-lt"/>
                <a:ea typeface="+mn-ea"/>
                <a:cs typeface="+mn-cs"/>
              </a:rPr>
              <a:t>Not all NTRBs can conduct all the research themselves but they can commission research as part of their function. For native title claims the research materials are held by the NTRB or by an NTRB employed solicitor as part of a solicitor’s file established in working for a native title applicant, which technically is in the possession of the solicitor (not the NTRB).</a:t>
            </a:r>
          </a:p>
          <a:p>
            <a:pPr marL="0" indent="0">
              <a:buNone/>
            </a:pPr>
            <a:endParaRPr lang="en-AU" sz="1200" b="0" dirty="0"/>
          </a:p>
          <a:p>
            <a:pPr marL="0" indent="0">
              <a:buNone/>
            </a:pPr>
            <a:r>
              <a:rPr lang="en-AU" sz="1200" b="0" dirty="0"/>
              <a:t>NTRB may perform its facilitation and assistance function when it provides the services of one of its employed solicitors to a native title applicant.</a:t>
            </a:r>
          </a:p>
          <a:p>
            <a:pPr marL="628650" lvl="1" indent="-171450">
              <a:buFont typeface="Arial" panose="020B0604020202020204" pitchFamily="34" charset="0"/>
              <a:buChar char="•"/>
            </a:pPr>
            <a:r>
              <a:rPr lang="en-AU" sz="1200" b="0" dirty="0"/>
              <a:t>the solicitor then provides legal assistance to the applicant in relation to the native title determination application</a:t>
            </a:r>
          </a:p>
          <a:p>
            <a:pPr marL="628650" lvl="1" indent="-171450">
              <a:buFont typeface="Arial" panose="020B0604020202020204" pitchFamily="34" charset="0"/>
              <a:buChar char="•"/>
            </a:pPr>
            <a:r>
              <a:rPr lang="en-AU" sz="1200" b="0" dirty="0"/>
              <a:t>a solicitor/client relationship is established and the applicant becomes the client of the solicitor</a:t>
            </a:r>
          </a:p>
          <a:p>
            <a:pPr marL="628650" lvl="1" indent="-171450">
              <a:buFont typeface="Arial" panose="020B0604020202020204" pitchFamily="34" charset="0"/>
              <a:buChar char="•"/>
            </a:pPr>
            <a:r>
              <a:rPr lang="en-AU" sz="1200" b="0" dirty="0"/>
              <a:t>in that capacity, the solicitor commissions the preparation of the research material, which is held in the solicitor’s file in the NTRB’s office </a:t>
            </a:r>
          </a:p>
          <a:p>
            <a:pPr marL="0" indent="0">
              <a:buNone/>
            </a:pPr>
            <a:r>
              <a:rPr lang="en-AU" sz="1200" b="0" dirty="0"/>
              <a:t>In general terms:</a:t>
            </a:r>
          </a:p>
          <a:p>
            <a:pPr marL="628650" lvl="1" indent="-171450">
              <a:buFont typeface="Arial" panose="020B0604020202020204" pitchFamily="34" charset="0"/>
              <a:buChar char="•"/>
            </a:pPr>
            <a:r>
              <a:rPr lang="en-AU" sz="1200" b="0" dirty="0"/>
              <a:t>most documents on a solicitor’s file are owned by the client (= the applicant), e.g. research materials </a:t>
            </a:r>
          </a:p>
          <a:p>
            <a:pPr marL="628650" lvl="1" indent="-171450">
              <a:buFont typeface="Arial" panose="020B0604020202020204" pitchFamily="34" charset="0"/>
              <a:buChar char="•"/>
            </a:pPr>
            <a:r>
              <a:rPr lang="en-AU" sz="1200" b="0" dirty="0"/>
              <a:t>some documents on the file are owned by the solicitor, e.g. records of money held on trust for the client </a:t>
            </a:r>
          </a:p>
          <a:p>
            <a:pPr marL="628650" lvl="1" indent="-171450">
              <a:buFont typeface="Arial" panose="020B0604020202020204" pitchFamily="34" charset="0"/>
              <a:buChar char="•"/>
            </a:pPr>
            <a:r>
              <a:rPr lang="en-AU" sz="1200" b="0" dirty="0"/>
              <a:t>some documents are owned jointly by the client and the solicitor, e.g. solicitor’s notes of conversations with other parties </a:t>
            </a:r>
          </a:p>
          <a:p>
            <a:pPr marL="0" lvl="0" indent="0">
              <a:buNone/>
            </a:pPr>
            <a:r>
              <a:rPr lang="en-AU" sz="1200" b="0" dirty="0"/>
              <a:t>Some documents are subject to an additional obligation of confidentiality regarding sensitive family information or restricted cultural information</a:t>
            </a:r>
          </a:p>
          <a:p>
            <a:pPr marL="628650" lvl="1" indent="-171450">
              <a:buFont typeface="Arial" panose="020B0604020202020204" pitchFamily="34" charset="0"/>
              <a:buChar char="•"/>
            </a:pPr>
            <a:endParaRPr lang="en-AU" sz="1200" b="0" dirty="0"/>
          </a:p>
          <a:p>
            <a:pPr marL="0" indent="0">
              <a:lnSpc>
                <a:spcPct val="120000"/>
              </a:lnSpc>
              <a:buNone/>
            </a:pPr>
            <a:r>
              <a:rPr lang="en-AU" sz="1200" b="0" dirty="0"/>
              <a:t>Once the native title determination application is finalised:</a:t>
            </a:r>
          </a:p>
          <a:p>
            <a:pPr marL="628650" lvl="1" indent="-171450">
              <a:lnSpc>
                <a:spcPct val="120000"/>
              </a:lnSpc>
              <a:buFont typeface="Arial" panose="020B0604020202020204" pitchFamily="34" charset="0"/>
              <a:buChar char="•"/>
            </a:pPr>
            <a:r>
              <a:rPr lang="en-AU" sz="1200" b="0" dirty="0"/>
              <a:t>research material held by the NTRB/SP that is not on a solicitor’s file belongs to them, arguably on trust for the benefit of the native title holders</a:t>
            </a:r>
          </a:p>
          <a:p>
            <a:pPr marL="628650" lvl="1" indent="-171450">
              <a:lnSpc>
                <a:spcPct val="120000"/>
              </a:lnSpc>
              <a:buFont typeface="Arial" panose="020B0604020202020204" pitchFamily="34" charset="0"/>
              <a:buChar char="•"/>
            </a:pPr>
            <a:r>
              <a:rPr lang="en-AU" sz="1200" b="0" dirty="0"/>
              <a:t>most of the documents on the solicitor’s file are not owned by the solicitor or by the NTRB, but by the solicitor’s client (= the native title applicant)</a:t>
            </a:r>
          </a:p>
          <a:p>
            <a:pPr marL="628650" lvl="1" indent="-171450">
              <a:lnSpc>
                <a:spcPct val="120000"/>
              </a:lnSpc>
              <a:buFont typeface="Arial" panose="020B0604020202020204" pitchFamily="34" charset="0"/>
              <a:buChar char="•"/>
            </a:pPr>
            <a:r>
              <a:rPr lang="en-AU" sz="1200" b="0" dirty="0"/>
              <a:t>certain rights in relation to the documents in the solicitor’s file pass to the PBC on the determination of native title [see </a:t>
            </a:r>
            <a:r>
              <a:rPr lang="en-AU" sz="1200" b="0" i="1" dirty="0"/>
              <a:t>Tommy</a:t>
            </a:r>
            <a:r>
              <a:rPr lang="en-AU" sz="1200" b="0" dirty="0"/>
              <a:t> [83]]</a:t>
            </a:r>
          </a:p>
          <a:p>
            <a:pPr lvl="0">
              <a:lnSpc>
                <a:spcPct val="120000"/>
              </a:lnSpc>
            </a:pPr>
            <a:r>
              <a:rPr lang="en-AU" sz="1200" b="0" dirty="0"/>
              <a:t>The NTRB solicitor must obey the client’s instructions, about what is to be done with the originals of client owned documents.</a:t>
            </a:r>
          </a:p>
          <a:p>
            <a:pPr marL="0" indent="0">
              <a:buNone/>
            </a:pPr>
            <a:endParaRPr lang="en-AU" sz="1200" b="0" dirty="0"/>
          </a:p>
          <a:p>
            <a:pPr marL="0" indent="0">
              <a:buNone/>
            </a:pPr>
            <a:r>
              <a:rPr lang="en-AU" sz="1200" b="0" dirty="0"/>
              <a:t>Depending on the instructions of the applicant/PBC, the documents could be:</a:t>
            </a:r>
          </a:p>
          <a:p>
            <a:pPr marL="628650" lvl="1" indent="-171450">
              <a:buFont typeface="Arial" panose="020B0604020202020204" pitchFamily="34" charset="0"/>
              <a:buChar char="•"/>
            </a:pPr>
            <a:r>
              <a:rPr lang="en-AU" sz="1200" b="0" dirty="0"/>
              <a:t>given to the PBC, to be held on behalf of the native title holders, to be used to manage and protect native title</a:t>
            </a:r>
          </a:p>
          <a:p>
            <a:pPr marL="628650" lvl="1" indent="-171450">
              <a:buFont typeface="Arial" panose="020B0604020202020204" pitchFamily="34" charset="0"/>
              <a:buChar char="•"/>
            </a:pPr>
            <a:r>
              <a:rPr lang="en-AU" sz="1200" b="0" dirty="0"/>
              <a:t>retained by the NTRB, potentially to be used for the ongoing benefit of the PBC, like additional claims or compensation claims</a:t>
            </a:r>
          </a:p>
          <a:p>
            <a:pPr marL="628650" lvl="1" indent="-171450">
              <a:buFont typeface="Arial" panose="020B0604020202020204" pitchFamily="34" charset="0"/>
              <a:buChar char="•"/>
            </a:pPr>
            <a:r>
              <a:rPr lang="en-AU" sz="1200" b="0" dirty="0"/>
              <a:t>destroyed</a:t>
            </a:r>
          </a:p>
          <a:p>
            <a:pPr lvl="0">
              <a:lnSpc>
                <a:spcPct val="120000"/>
              </a:lnSpc>
            </a:pPr>
            <a:endParaRPr lang="en-AU" sz="1200" b="0" dirty="0"/>
          </a:p>
          <a:p>
            <a:pPr marL="0" marR="0" lvl="0" indent="0" algn="l" defTabSz="914400" rtl="0" eaLnBrk="1" fontAlgn="auto" latinLnBrk="0" hangingPunct="1">
              <a:lnSpc>
                <a:spcPct val="120000"/>
              </a:lnSpc>
              <a:spcBef>
                <a:spcPts val="0"/>
              </a:spcBef>
              <a:spcAft>
                <a:spcPts val="0"/>
              </a:spcAft>
              <a:buClrTx/>
              <a:buSzTx/>
              <a:buFontTx/>
              <a:buNone/>
              <a:tabLst/>
              <a:defRPr/>
            </a:pPr>
            <a:r>
              <a:rPr lang="en-AU" sz="1200" b="0" kern="1200" dirty="0">
                <a:solidFill>
                  <a:schemeClr val="tx1"/>
                </a:solidFill>
                <a:effectLst/>
                <a:latin typeface="+mn-lt"/>
                <a:ea typeface="+mn-ea"/>
                <a:cs typeface="+mn-cs"/>
              </a:rPr>
              <a:t>Cultural ownership of materials can be difficult to identify as materials were created, stored or shared across organisations and parties involved in the native title process. The</a:t>
            </a:r>
            <a:r>
              <a:rPr lang="en-AU" sz="1200" b="0" kern="1200" baseline="0" dirty="0">
                <a:solidFill>
                  <a:schemeClr val="tx1"/>
                </a:solidFill>
                <a:effectLst/>
                <a:latin typeface="+mn-lt"/>
                <a:ea typeface="+mn-ea"/>
                <a:cs typeface="+mn-cs"/>
              </a:rPr>
              <a:t> circumstances of collections can vary as they could have been </a:t>
            </a:r>
            <a:r>
              <a:rPr lang="en-AU" sz="1200" b="0" kern="1200" dirty="0">
                <a:solidFill>
                  <a:schemeClr val="tx1"/>
                </a:solidFill>
                <a:effectLst/>
                <a:latin typeface="+mn-lt"/>
                <a:ea typeface="+mn-ea"/>
                <a:cs typeface="+mn-cs"/>
              </a:rPr>
              <a:t>collected in the contexts of disputes over boundaries or group membership. They are often collated at a regional level to assist in determining the basis for applications to be lodged. </a:t>
            </a:r>
          </a:p>
          <a:p>
            <a:pPr lvl="0">
              <a:lnSpc>
                <a:spcPct val="120000"/>
              </a:lnSpc>
            </a:pPr>
            <a:endParaRPr lang="en-AU" sz="1200" b="0" dirty="0"/>
          </a:p>
          <a:p>
            <a:pPr lvl="0">
              <a:lnSpc>
                <a:spcPct val="120000"/>
              </a:lnSpc>
            </a:pPr>
            <a:r>
              <a:rPr lang="en-AU" sz="1200" b="0" dirty="0"/>
              <a:t>But what about the IP of materials?</a:t>
            </a:r>
          </a:p>
          <a:p>
            <a:endParaRPr lang="en-AU" sz="12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B838ABF-884D-4145-85A0-08BE7CC00310}" type="slidenum">
              <a:rPr lang="en-US" smtClean="0"/>
              <a:t>15</a:t>
            </a:fld>
            <a:endParaRPr lang="en-US"/>
          </a:p>
        </p:txBody>
      </p:sp>
    </p:spTree>
    <p:extLst>
      <p:ext uri="{BB962C8B-B14F-4D97-AF65-F5344CB8AC3E}">
        <p14:creationId xmlns:p14="http://schemas.microsoft.com/office/powerpoint/2010/main" val="27970948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baseline="0" dirty="0">
                <a:solidFill>
                  <a:schemeClr val="tx1"/>
                </a:solidFill>
                <a:effectLst/>
                <a:latin typeface="+mn-lt"/>
                <a:ea typeface="+mn-ea"/>
                <a:cs typeface="+mn-cs"/>
              </a:rPr>
              <a:t>Intellectual property and copyright also present a challenge.</a:t>
            </a:r>
          </a:p>
          <a:p>
            <a:pPr marL="0" indent="0">
              <a:buFont typeface="Arial" panose="020B0604020202020204" pitchFamily="34" charset="0"/>
              <a:buNone/>
            </a:pPr>
            <a:r>
              <a:rPr lang="en-AU" sz="1200" kern="1200" baseline="0" dirty="0">
                <a:solidFill>
                  <a:schemeClr val="tx1"/>
                </a:solidFill>
                <a:effectLst/>
                <a:latin typeface="+mn-lt"/>
                <a:ea typeface="+mn-ea"/>
                <a:cs typeface="+mn-cs"/>
              </a:rPr>
              <a:t>From an IP perspective rights to the materials can be owned by: the </a:t>
            </a:r>
            <a:r>
              <a:rPr lang="en-AU" sz="1200" kern="1200" dirty="0">
                <a:solidFill>
                  <a:schemeClr val="tx1"/>
                </a:solidFill>
                <a:effectLst/>
                <a:latin typeface="+mn-lt"/>
                <a:ea typeface="+mn-ea"/>
                <a:cs typeface="+mn-cs"/>
              </a:rPr>
              <a:t>NTRBs, who commissioned the work, the applicants/</a:t>
            </a:r>
            <a:r>
              <a:rPr lang="en-AU" sz="1200" kern="1200" baseline="0" dirty="0">
                <a:solidFill>
                  <a:schemeClr val="tx1"/>
                </a:solidFill>
                <a:effectLst/>
                <a:latin typeface="+mn-lt"/>
                <a:ea typeface="+mn-ea"/>
                <a:cs typeface="+mn-cs"/>
              </a:rPr>
              <a:t> TOs</a:t>
            </a:r>
            <a:r>
              <a:rPr lang="en-AU" sz="1200" kern="1200" dirty="0">
                <a:solidFill>
                  <a:schemeClr val="tx1"/>
                </a:solidFill>
                <a:effectLst/>
                <a:latin typeface="+mn-lt"/>
                <a:ea typeface="+mn-ea"/>
                <a:cs typeface="+mn-cs"/>
              </a:rPr>
              <a:t>, who provided the information, and the researchers,</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who authored the reports.</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Under copyright law the photographer, recordist, camera man and author hold copyright to the materials they produced and does not acknowledge the knowledge or story contained in these products. The Indigenous cultural and intellectual property (ICIP) belongs to the individual or community who provided</a:t>
            </a:r>
            <a:r>
              <a:rPr lang="en-AU" sz="1200" kern="1200" baseline="0" dirty="0">
                <a:solidFill>
                  <a:schemeClr val="tx1"/>
                </a:solidFill>
                <a:effectLst/>
                <a:latin typeface="+mn-lt"/>
                <a:ea typeface="+mn-ea"/>
                <a:cs typeface="+mn-cs"/>
              </a:rPr>
              <a:t> the information or is captured by the recordings, photos and writings. This aspect was never considered or documented during collection of native title materials.</a:t>
            </a:r>
          </a:p>
          <a:p>
            <a:endParaRPr lang="en-AU" sz="1200" kern="1200" baseline="0" dirty="0">
              <a:solidFill>
                <a:schemeClr val="tx1"/>
              </a:solidFill>
              <a:effectLst/>
              <a:latin typeface="+mn-lt"/>
              <a:ea typeface="+mn-ea"/>
              <a:cs typeface="+mn-cs"/>
            </a:endParaRPr>
          </a:p>
          <a:p>
            <a:r>
              <a:rPr lang="en-AU" sz="1200" kern="1200" baseline="0" dirty="0">
                <a:solidFill>
                  <a:schemeClr val="tx1"/>
                </a:solidFill>
                <a:effectLst/>
                <a:latin typeface="+mn-lt"/>
                <a:ea typeface="+mn-ea"/>
                <a:cs typeface="+mn-cs"/>
              </a:rPr>
              <a:t>Institutions from which research materials were obtained may also hold copyright over these materials like South Australian Museum for </a:t>
            </a:r>
            <a:r>
              <a:rPr lang="en-AU" sz="1200" kern="1200" baseline="0" dirty="0" err="1">
                <a:solidFill>
                  <a:schemeClr val="tx1"/>
                </a:solidFill>
                <a:effectLst/>
                <a:latin typeface="+mn-lt"/>
                <a:ea typeface="+mn-ea"/>
                <a:cs typeface="+mn-cs"/>
              </a:rPr>
              <a:t>Tindale</a:t>
            </a:r>
            <a:r>
              <a:rPr lang="en-AU" sz="1200" kern="1200" baseline="0" dirty="0">
                <a:solidFill>
                  <a:schemeClr val="tx1"/>
                </a:solidFill>
                <a:effectLst/>
                <a:latin typeface="+mn-lt"/>
                <a:ea typeface="+mn-ea"/>
                <a:cs typeface="+mn-cs"/>
              </a:rPr>
              <a:t>, or Sydney University for </a:t>
            </a:r>
            <a:r>
              <a:rPr lang="en-AU" sz="1200" kern="1200" baseline="0" dirty="0" err="1">
                <a:solidFill>
                  <a:schemeClr val="tx1"/>
                </a:solidFill>
                <a:effectLst/>
                <a:latin typeface="+mn-lt"/>
                <a:ea typeface="+mn-ea"/>
                <a:cs typeface="+mn-cs"/>
              </a:rPr>
              <a:t>Stanner</a:t>
            </a:r>
            <a:r>
              <a:rPr lang="en-AU" sz="1200" kern="1200" baseline="0" dirty="0">
                <a:solidFill>
                  <a:schemeClr val="tx1"/>
                </a:solidFill>
                <a:effectLst/>
                <a:latin typeface="+mn-lt"/>
                <a:ea typeface="+mn-ea"/>
                <a:cs typeface="+mn-cs"/>
              </a:rPr>
              <a:t> materials.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Research materials were often obtained under conditions not to copy, distribute or use for anything other than native title proceedings.</a:t>
            </a:r>
            <a:r>
              <a:rPr lang="en-AU" sz="1200" kern="1200" baseline="0" dirty="0">
                <a:solidFill>
                  <a:schemeClr val="tx1"/>
                </a:solidFill>
                <a:effectLst/>
                <a:latin typeface="+mn-lt"/>
                <a:ea typeface="+mn-ea"/>
                <a:cs typeface="+mn-cs"/>
              </a:rPr>
              <a:t> These materials </a:t>
            </a:r>
            <a:r>
              <a:rPr lang="en-AU" sz="1200" kern="1200" dirty="0">
                <a:solidFill>
                  <a:schemeClr val="tx1"/>
                </a:solidFill>
                <a:effectLst/>
                <a:latin typeface="+mn-lt"/>
                <a:ea typeface="+mn-ea"/>
                <a:cs typeface="+mn-cs"/>
              </a:rPr>
              <a:t>cannot be passed on to a PBC. </a:t>
            </a:r>
          </a:p>
          <a:p>
            <a:endParaRPr lang="en-AU" sz="1200" kern="1200" baseline="0" dirty="0">
              <a:solidFill>
                <a:schemeClr val="tx1"/>
              </a:solidFill>
              <a:effectLst/>
              <a:latin typeface="+mn-lt"/>
              <a:ea typeface="+mn-ea"/>
              <a:cs typeface="+mn-cs"/>
            </a:endParaRPr>
          </a:p>
          <a:p>
            <a:r>
              <a:rPr lang="en-AU" sz="1200" kern="1200" baseline="0" dirty="0">
                <a:solidFill>
                  <a:schemeClr val="tx1"/>
                </a:solidFill>
                <a:effectLst/>
                <a:latin typeface="+mn-lt"/>
                <a:ea typeface="+mn-ea"/>
                <a:cs typeface="+mn-cs"/>
              </a:rPr>
              <a:t>Consultants contracted by NTRBs may have obligations and rights stated within their contracts. But we found that particularly with materials produced 40 years ago their status is murky, for a lack of contractual arrangements about ownership and retention of materials. Archive holders have a range of photos taken in the context of the claim work but they are poorly documented. If they return such photos do they need to ask each photographer if they can do so? What if the photographer can’t be determined or isn’t contactable. In this case such material can be declared as an orphan work but there is a reasonable effort involved and is this effort required for each such photo?</a:t>
            </a:r>
          </a:p>
          <a:p>
            <a:endParaRPr lang="en-AU" sz="1200" kern="1200" baseline="0" dirty="0">
              <a:solidFill>
                <a:schemeClr val="tx1"/>
              </a:solidFill>
              <a:effectLst/>
              <a:latin typeface="+mn-lt"/>
              <a:ea typeface="+mn-ea"/>
              <a:cs typeface="+mn-cs"/>
            </a:endParaRPr>
          </a:p>
          <a:p>
            <a:r>
              <a:rPr lang="en-AU" sz="1200" kern="1200" baseline="0" dirty="0">
                <a:solidFill>
                  <a:schemeClr val="tx1"/>
                </a:solidFill>
                <a:effectLst/>
                <a:latin typeface="+mn-lt"/>
                <a:ea typeface="+mn-ea"/>
                <a:cs typeface="+mn-cs"/>
              </a:rPr>
              <a:t>As part of Stage 2 of the land claim case study we are seeking more guidance in this matter and hope to be able to produce guidelines for all the various classes of documents typically found in such land claim/native title archives.</a:t>
            </a:r>
          </a:p>
          <a:p>
            <a:endParaRPr lang="en-AU" sz="1200" kern="1200" baseline="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9B838ABF-884D-4145-85A0-08BE7CC00310}" type="slidenum">
              <a:rPr lang="en-US" smtClean="0"/>
              <a:t>16</a:t>
            </a:fld>
            <a:endParaRPr lang="en-US"/>
          </a:p>
        </p:txBody>
      </p:sp>
    </p:spTree>
    <p:extLst>
      <p:ext uri="{BB962C8B-B14F-4D97-AF65-F5344CB8AC3E}">
        <p14:creationId xmlns:p14="http://schemas.microsoft.com/office/powerpoint/2010/main" val="13137632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mn-lt"/>
              </a:rPr>
              <a:t>Collection management is a great challenge for native title materials. Without indexing or</a:t>
            </a:r>
            <a:r>
              <a:rPr lang="en-AU" baseline="0" dirty="0">
                <a:latin typeface="+mn-lt"/>
              </a:rPr>
              <a:t> some form of </a:t>
            </a:r>
            <a:r>
              <a:rPr lang="en-AU" dirty="0">
                <a:latin typeface="+mn-lt"/>
              </a:rPr>
              <a:t>documentation</a:t>
            </a:r>
            <a:r>
              <a:rPr lang="en-AU" baseline="0" dirty="0">
                <a:latin typeface="+mn-lt"/>
              </a:rPr>
              <a:t> of</a:t>
            </a:r>
            <a:r>
              <a:rPr lang="en-AU" dirty="0">
                <a:latin typeface="+mn-lt"/>
              </a:rPr>
              <a:t> the collection a return is not possible.</a:t>
            </a:r>
            <a:r>
              <a:rPr lang="en-AU" baseline="0" dirty="0">
                <a:latin typeface="+mn-lt"/>
              </a:rPr>
              <a:t> </a:t>
            </a:r>
            <a:r>
              <a:rPr lang="en-AU" dirty="0">
                <a:latin typeface="+mn-lt"/>
              </a:rPr>
              <a:t>This is the case for NTRB/SPs and private archive holders.</a:t>
            </a:r>
          </a:p>
          <a:p>
            <a:r>
              <a:rPr lang="en-AU" dirty="0">
                <a:latin typeface="+mn-lt"/>
              </a:rPr>
              <a:t>For PBCs</a:t>
            </a:r>
            <a:r>
              <a:rPr lang="en-AU" baseline="0" dirty="0">
                <a:latin typeface="+mn-lt"/>
              </a:rPr>
              <a:t> not knowing what is in the collection makes it difficult for them to determine what they want back and how they want it returned. </a:t>
            </a:r>
          </a:p>
          <a:p>
            <a:endParaRPr lang="en-AU" baseline="0" dirty="0">
              <a:latin typeface="+mn-lt"/>
            </a:endParaRPr>
          </a:p>
          <a:p>
            <a:r>
              <a:rPr lang="en-AU" dirty="0">
                <a:latin typeface="+mn-lt"/>
              </a:rPr>
              <a:t>Most NTRBs,</a:t>
            </a:r>
            <a:r>
              <a:rPr lang="en-AU" baseline="0" dirty="0">
                <a:latin typeface="+mn-lt"/>
              </a:rPr>
              <a:t> </a:t>
            </a:r>
            <a:r>
              <a:rPr lang="en-AU" dirty="0">
                <a:latin typeface="+mn-lt"/>
              </a:rPr>
              <a:t>PBC and practitioners have difficulties</a:t>
            </a:r>
            <a:r>
              <a:rPr lang="en-AU" baseline="0" dirty="0">
                <a:latin typeface="+mn-lt"/>
              </a:rPr>
              <a:t> with storage of native title materials. If they are hard copy files the sheer amount is daunting. Most PBCs are not equipped to hold, manage or provide a secure future for physical files, for which reason most returns are digital copies. For private archive holders the challenge is in what to do with their holdings and how they can be deposited or returned.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a:latin typeface="+mn-lt"/>
              </a:rPr>
              <a:t>The need to digitise at risk materials has been discussed earlier but 2025 is a real thread and requires action before material is irretrievably lost. All digital files require good metadata to enable management, discoverability and access. We have published two simple guides on metadata. </a:t>
            </a:r>
          </a:p>
          <a:p>
            <a:endParaRPr lang="en-AU" baseline="0" dirty="0">
              <a:latin typeface="+mn-lt"/>
            </a:endParaRPr>
          </a:p>
          <a:p>
            <a:r>
              <a:rPr lang="en-AU" baseline="0" dirty="0">
                <a:latin typeface="+mn-lt"/>
              </a:rPr>
              <a:t>For digital files the challenge for PBCs in particular lies in the ICT capacity (the equipment, storage capacity and expertise) to even house the files. More pressing is, what to do with the files once they are delivered on an external hard drive. How can they be managed and made accessible to their own needs and the needs of the community. There are various database systems available but how to choose what is most suitable and affordable and how to finance the implementation, subscription fees and long-term support?</a:t>
            </a:r>
          </a:p>
          <a:p>
            <a:endParaRPr lang="en-AU" baseline="0" dirty="0">
              <a:latin typeface="+mn-lt"/>
            </a:endParaRPr>
          </a:p>
          <a:p>
            <a:r>
              <a:rPr lang="en-AU" baseline="0" dirty="0">
                <a:latin typeface="+mn-lt"/>
              </a:rPr>
              <a:t>How can the digital files be preserved? They need to be migrated into the newer technological formats to stay accessible into the future. This is a huge burden for NTRBs and PBCs.</a:t>
            </a:r>
          </a:p>
          <a:p>
            <a:endParaRPr lang="en-AU" baseline="0" dirty="0">
              <a:latin typeface="+mn-lt"/>
            </a:endParaRPr>
          </a:p>
          <a:p>
            <a:r>
              <a:rPr lang="en-AU" baseline="0" dirty="0">
                <a:latin typeface="+mn-lt"/>
              </a:rPr>
              <a:t>What should happen with the hard copy materials? Should they stay with the NTRB/SP? Can they be destroyed once a good digital copy exists? These issues are yet unresolved. This is not only the case in the native title sector but all national collection institutions in Australia and oversees are grappling with the same problems.</a:t>
            </a:r>
            <a:endParaRPr lang="en-AU" dirty="0">
              <a:latin typeface="+mn-lt"/>
            </a:endParaRPr>
          </a:p>
        </p:txBody>
      </p:sp>
      <p:sp>
        <p:nvSpPr>
          <p:cNvPr id="4" name="Slide Number Placeholder 3"/>
          <p:cNvSpPr>
            <a:spLocks noGrp="1"/>
          </p:cNvSpPr>
          <p:nvPr>
            <p:ph type="sldNum" sz="quarter" idx="10"/>
          </p:nvPr>
        </p:nvSpPr>
        <p:spPr/>
        <p:txBody>
          <a:bodyPr/>
          <a:lstStyle/>
          <a:p>
            <a:fld id="{9B838ABF-884D-4145-85A0-08BE7CC00310}" type="slidenum">
              <a:rPr lang="en-US" smtClean="0"/>
              <a:t>17</a:t>
            </a:fld>
            <a:endParaRPr lang="en-US"/>
          </a:p>
        </p:txBody>
      </p:sp>
    </p:spTree>
    <p:extLst>
      <p:ext uri="{BB962C8B-B14F-4D97-AF65-F5344CB8AC3E}">
        <p14:creationId xmlns:p14="http://schemas.microsoft.com/office/powerpoint/2010/main" val="30499425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600"/>
              </a:spcAft>
              <a:buFont typeface="Arial" panose="020B0604020202020204" pitchFamily="34" charset="0"/>
              <a:buNone/>
            </a:pPr>
            <a:r>
              <a:rPr lang="en-AU" sz="1200" dirty="0">
                <a:solidFill>
                  <a:srgbClr val="1A1918"/>
                </a:solidFill>
                <a:latin typeface="+mn-lt"/>
                <a:cs typeface="Arial"/>
              </a:rPr>
              <a:t>Access to NT materials for native title holders is difficult because they are dispersed across holdings by NTRBs, the Court, private archives and public collecting institutions. The ultimate aim should be the recognition of the rights of First Nations communities to control their knowledge, culture and stories</a:t>
            </a:r>
            <a:r>
              <a:rPr lang="en-AU" sz="1200" baseline="0" dirty="0">
                <a:solidFill>
                  <a:srgbClr val="1A1918"/>
                </a:solidFill>
                <a:latin typeface="+mn-lt"/>
                <a:cs typeface="Arial"/>
              </a:rPr>
              <a:t> which includes sovereignty over their data.</a:t>
            </a:r>
          </a:p>
          <a:p>
            <a:pPr marL="0" indent="0">
              <a:spcAft>
                <a:spcPts val="600"/>
              </a:spcAft>
              <a:buFont typeface="Arial" panose="020B0604020202020204" pitchFamily="34" charset="0"/>
              <a:buNone/>
            </a:pPr>
            <a:endParaRPr lang="en-AU" sz="1200" baseline="0" dirty="0">
              <a:solidFill>
                <a:srgbClr val="1A1918"/>
              </a:solidFill>
              <a:latin typeface="+mn-lt"/>
              <a:cs typeface="Arial"/>
            </a:endParaRPr>
          </a:p>
          <a:p>
            <a:pPr lvl="0"/>
            <a:r>
              <a:rPr lang="en-AU" sz="1200" dirty="0">
                <a:solidFill>
                  <a:srgbClr val="1A1918"/>
                </a:solidFill>
                <a:latin typeface="+mn-lt"/>
                <a:cs typeface="Arial"/>
              </a:rPr>
              <a:t>Privacy, confidentiality and legal privilege issues arise for all parties involved. They need to be addressed before selecting and passing on materials.</a:t>
            </a:r>
            <a:r>
              <a:rPr lang="en-AU" sz="1200" baseline="0" dirty="0">
                <a:solidFill>
                  <a:srgbClr val="1A1918"/>
                </a:solidFill>
                <a:latin typeface="+mn-lt"/>
                <a:cs typeface="Arial"/>
              </a:rPr>
              <a:t>  A transfer of research materials should not affect existing: </a:t>
            </a:r>
          </a:p>
          <a:p>
            <a:pPr marL="628650" lvl="1" indent="-171450">
              <a:buFont typeface="Arial" panose="020B0604020202020204" pitchFamily="34" charset="0"/>
              <a:buChar char="•"/>
            </a:pPr>
            <a:r>
              <a:rPr lang="en-AU" sz="1200" baseline="0" dirty="0">
                <a:solidFill>
                  <a:srgbClr val="1A1918"/>
                </a:solidFill>
                <a:latin typeface="+mn-lt"/>
                <a:cs typeface="Arial"/>
              </a:rPr>
              <a:t>obligations of confidentiality, privacy, privilege, intellectual property etc. </a:t>
            </a:r>
          </a:p>
          <a:p>
            <a:pPr marL="628650" lvl="1" indent="-171450">
              <a:buFont typeface="Arial" panose="020B0604020202020204" pitchFamily="34" charset="0"/>
              <a:buChar char="•"/>
            </a:pPr>
            <a:r>
              <a:rPr lang="en-AU" sz="1200" baseline="0" dirty="0">
                <a:solidFill>
                  <a:srgbClr val="1A1918"/>
                </a:solidFill>
                <a:latin typeface="+mn-lt"/>
                <a:cs typeface="Arial"/>
              </a:rPr>
              <a:t>restrictions imposed by the court or by the group’s own traditional laws and customs</a:t>
            </a:r>
          </a:p>
          <a:p>
            <a:pPr lvl="0"/>
            <a:endParaRPr lang="en-AU" sz="1200" dirty="0">
              <a:solidFill>
                <a:srgbClr val="1A1918"/>
              </a:solidFill>
              <a:latin typeface="+mn-lt"/>
              <a:cs typeface="Arial"/>
            </a:endParaRPr>
          </a:p>
          <a:p>
            <a:pPr lvl="0"/>
            <a:r>
              <a:rPr lang="en-AU" sz="1200" dirty="0">
                <a:solidFill>
                  <a:srgbClr val="1A1918"/>
                </a:solidFill>
                <a:latin typeface="+mn-lt"/>
                <a:cs typeface="Arial"/>
              </a:rPr>
              <a:t>Materials can only be transferred</a:t>
            </a:r>
            <a:r>
              <a:rPr lang="en-AU" sz="1200" baseline="0" dirty="0">
                <a:solidFill>
                  <a:srgbClr val="1A1918"/>
                </a:solidFill>
                <a:latin typeface="+mn-lt"/>
                <a:cs typeface="Arial"/>
              </a:rPr>
              <a:t> </a:t>
            </a:r>
            <a:r>
              <a:rPr lang="en-AU" sz="1200" dirty="0">
                <a:solidFill>
                  <a:srgbClr val="1A1918"/>
                </a:solidFill>
                <a:latin typeface="+mn-lt"/>
                <a:cs typeface="Arial"/>
              </a:rPr>
              <a:t>once access protocols have been established that m</a:t>
            </a:r>
            <a:r>
              <a:rPr lang="en-AU" sz="1200" dirty="0">
                <a:latin typeface="+mn-lt"/>
              </a:rPr>
              <a:t>aintain the </a:t>
            </a:r>
            <a:r>
              <a:rPr lang="en-AU" sz="1200" b="1" dirty="0">
                <a:latin typeface="+mn-lt"/>
              </a:rPr>
              <a:t>restrictions and conditions </a:t>
            </a:r>
            <a:r>
              <a:rPr lang="en-AU" sz="1200" dirty="0">
                <a:latin typeface="+mn-lt"/>
              </a:rPr>
              <a:t>attached to the materials.</a:t>
            </a:r>
            <a:endParaRPr lang="en-AU" sz="1200" dirty="0">
              <a:solidFill>
                <a:srgbClr val="1A1918"/>
              </a:solidFill>
              <a:latin typeface="+mn-lt"/>
              <a:cs typeface="Arial"/>
            </a:endParaRPr>
          </a:p>
        </p:txBody>
      </p:sp>
      <p:sp>
        <p:nvSpPr>
          <p:cNvPr id="4" name="Slide Number Placeholder 3"/>
          <p:cNvSpPr>
            <a:spLocks noGrp="1"/>
          </p:cNvSpPr>
          <p:nvPr>
            <p:ph type="sldNum" sz="quarter" idx="10"/>
          </p:nvPr>
        </p:nvSpPr>
        <p:spPr/>
        <p:txBody>
          <a:bodyPr/>
          <a:lstStyle/>
          <a:p>
            <a:fld id="{9B838ABF-884D-4145-85A0-08BE7CC00310}" type="slidenum">
              <a:rPr lang="en-US" smtClean="0"/>
              <a:t>18</a:t>
            </a:fld>
            <a:endParaRPr lang="en-US"/>
          </a:p>
        </p:txBody>
      </p:sp>
    </p:spTree>
    <p:extLst>
      <p:ext uri="{BB962C8B-B14F-4D97-AF65-F5344CB8AC3E}">
        <p14:creationId xmlns:p14="http://schemas.microsoft.com/office/powerpoint/2010/main" val="19667250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AU" dirty="0">
                <a:solidFill>
                  <a:srgbClr val="1A1918"/>
                </a:solidFill>
                <a:latin typeface="+mn-lt"/>
                <a:cs typeface="Arial"/>
              </a:rPr>
              <a:t>Resourcing the return of native title materials to traditional owners requires funding for NTRB/SPs to enable:</a:t>
            </a:r>
          </a:p>
          <a:p>
            <a:pPr marL="800100" marR="0" lvl="1"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AU" dirty="0">
                <a:solidFill>
                  <a:srgbClr val="1A1918"/>
                </a:solidFill>
                <a:latin typeface="+mn-lt"/>
                <a:cs typeface="Arial"/>
              </a:rPr>
              <a:t>the ongoing collection management &amp; storage</a:t>
            </a:r>
          </a:p>
          <a:p>
            <a:pPr marL="800100" marR="0" lvl="1"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AU" sz="1200" kern="1200" dirty="0">
                <a:solidFill>
                  <a:srgbClr val="1A1918"/>
                </a:solidFill>
                <a:latin typeface="+mn-lt"/>
                <a:ea typeface="+mn-ea"/>
                <a:cs typeface="Arial"/>
              </a:rPr>
              <a:t>the capacity to audit</a:t>
            </a:r>
            <a:r>
              <a:rPr lang="en-AU" sz="1200" kern="1200" baseline="0" dirty="0">
                <a:solidFill>
                  <a:srgbClr val="1A1918"/>
                </a:solidFill>
                <a:latin typeface="+mn-lt"/>
                <a:ea typeface="+mn-ea"/>
                <a:cs typeface="Arial"/>
              </a:rPr>
              <a:t> and then</a:t>
            </a:r>
            <a:r>
              <a:rPr lang="en-AU" sz="1200" kern="1200" dirty="0">
                <a:solidFill>
                  <a:srgbClr val="1A1918"/>
                </a:solidFill>
                <a:latin typeface="+mn-lt"/>
                <a:ea typeface="+mn-ea"/>
                <a:cs typeface="Arial"/>
              </a:rPr>
              <a:t> digitise materials before 2025</a:t>
            </a:r>
          </a:p>
          <a:p>
            <a:pPr marL="800100" lvl="1" indent="-342900" algn="l" defTabSz="914400" rtl="0" eaLnBrk="1" latinLnBrk="0" hangingPunct="1">
              <a:spcAft>
                <a:spcPts val="600"/>
              </a:spcAft>
              <a:buFont typeface="Arial" panose="020B0604020202020204" pitchFamily="34" charset="0"/>
              <a:buChar char="•"/>
            </a:pPr>
            <a:r>
              <a:rPr lang="en-AU" sz="1200" kern="1200" dirty="0">
                <a:solidFill>
                  <a:srgbClr val="1A1918"/>
                </a:solidFill>
                <a:latin typeface="+mn-lt"/>
                <a:ea typeface="+mn-ea"/>
                <a:cs typeface="Arial"/>
              </a:rPr>
              <a:t>indexing and documenting in preparation for returns</a:t>
            </a:r>
            <a:endParaRPr lang="en-AU" dirty="0">
              <a:solidFill>
                <a:srgbClr val="1A1918"/>
              </a:solidFill>
              <a:latin typeface="+mn-lt"/>
              <a:cs typeface="Arial"/>
            </a:endParaRPr>
          </a:p>
          <a:p>
            <a:pPr marL="800100" lvl="1" indent="-342900">
              <a:spcAft>
                <a:spcPts val="600"/>
              </a:spcAft>
              <a:buFont typeface="Arial" panose="020B0604020202020204" pitchFamily="34" charset="0"/>
              <a:buChar char="•"/>
            </a:pPr>
            <a:r>
              <a:rPr lang="en-AU" dirty="0">
                <a:solidFill>
                  <a:srgbClr val="1A1918"/>
                </a:solidFill>
                <a:latin typeface="+mn-lt"/>
                <a:cs typeface="Arial"/>
              </a:rPr>
              <a:t>conducting returns process / workshops / travel / consultation</a:t>
            </a:r>
          </a:p>
          <a:p>
            <a:pPr marL="342900" indent="-342900">
              <a:spcAft>
                <a:spcPts val="600"/>
              </a:spcAft>
              <a:buFont typeface="Arial" panose="020B0604020202020204" pitchFamily="34" charset="0"/>
              <a:buChar char="•"/>
            </a:pPr>
            <a:endParaRPr lang="en-AU" dirty="0">
              <a:solidFill>
                <a:srgbClr val="1A1918"/>
              </a:solidFill>
              <a:latin typeface="+mn-lt"/>
              <a:cs typeface="Arial"/>
            </a:endParaRPr>
          </a:p>
          <a:p>
            <a:pPr marL="0" indent="0">
              <a:spcAft>
                <a:spcPts val="600"/>
              </a:spcAft>
              <a:buFont typeface="Arial" panose="020B0604020202020204" pitchFamily="34" charset="0"/>
              <a:buNone/>
            </a:pPr>
            <a:r>
              <a:rPr lang="en-AU" dirty="0">
                <a:solidFill>
                  <a:srgbClr val="1A1918"/>
                </a:solidFill>
                <a:latin typeface="+mn-lt"/>
                <a:cs typeface="Arial"/>
              </a:rPr>
              <a:t>All</a:t>
            </a:r>
            <a:r>
              <a:rPr lang="en-AU" baseline="0" dirty="0">
                <a:solidFill>
                  <a:srgbClr val="1A1918"/>
                </a:solidFill>
                <a:latin typeface="+mn-lt"/>
                <a:cs typeface="Arial"/>
              </a:rPr>
              <a:t> these resourcing issues also apply to private archive holders. They might be at a different scale but are still prevalent.  While PBCs can apply for capacity building funding from NIAA, private archive holder’s avenues to seek funding for such activities are very limited.</a:t>
            </a:r>
          </a:p>
          <a:p>
            <a:pPr marL="0" indent="0">
              <a:spcAft>
                <a:spcPts val="600"/>
              </a:spcAft>
              <a:buFont typeface="Arial" panose="020B0604020202020204" pitchFamily="34" charset="0"/>
              <a:buNone/>
            </a:pPr>
            <a:endParaRPr lang="en-AU" dirty="0">
              <a:solidFill>
                <a:srgbClr val="1A1918"/>
              </a:solidFill>
              <a:latin typeface="+mn-lt"/>
              <a:cs typeface="Arial"/>
            </a:endParaRPr>
          </a:p>
          <a:p>
            <a:pPr>
              <a:spcAft>
                <a:spcPts val="600"/>
              </a:spcAft>
            </a:pPr>
            <a:r>
              <a:rPr lang="en-AU" dirty="0">
                <a:solidFill>
                  <a:srgbClr val="1A1918"/>
                </a:solidFill>
                <a:latin typeface="+mn-lt"/>
                <a:cs typeface="Arial"/>
              </a:rPr>
              <a:t>Funding for PBC is required to enable:</a:t>
            </a:r>
          </a:p>
          <a:p>
            <a:pPr marL="285750" indent="-285750">
              <a:spcAft>
                <a:spcPts val="600"/>
              </a:spcAft>
              <a:buFont typeface="Arial" panose="020B0604020202020204" pitchFamily="34" charset="0"/>
              <a:buChar char="•"/>
            </a:pPr>
            <a:r>
              <a:rPr lang="en-AU" dirty="0">
                <a:solidFill>
                  <a:srgbClr val="1A1918"/>
                </a:solidFill>
                <a:latin typeface="+mn-lt"/>
                <a:cs typeface="Arial"/>
              </a:rPr>
              <a:t>the capacity for storage / management of materials</a:t>
            </a:r>
          </a:p>
          <a:p>
            <a:pPr marL="285750" indent="-285750">
              <a:spcAft>
                <a:spcPts val="600"/>
              </a:spcAft>
              <a:buFont typeface="Arial" panose="020B0604020202020204" pitchFamily="34" charset="0"/>
              <a:buChar char="•"/>
            </a:pPr>
            <a:r>
              <a:rPr lang="en-AU" dirty="0">
                <a:solidFill>
                  <a:srgbClr val="1A1918"/>
                </a:solidFill>
                <a:latin typeface="+mn-lt"/>
                <a:cs typeface="Arial"/>
              </a:rPr>
              <a:t>provide secure and safe access to materials by employing staff with adequate training and the use of databases or data management systems</a:t>
            </a:r>
            <a:endParaRPr lang="en-AU" dirty="0">
              <a:latin typeface="+mn-lt"/>
            </a:endParaRPr>
          </a:p>
        </p:txBody>
      </p:sp>
      <p:sp>
        <p:nvSpPr>
          <p:cNvPr id="4" name="Slide Number Placeholder 3"/>
          <p:cNvSpPr>
            <a:spLocks noGrp="1"/>
          </p:cNvSpPr>
          <p:nvPr>
            <p:ph type="sldNum" sz="quarter" idx="10"/>
          </p:nvPr>
        </p:nvSpPr>
        <p:spPr/>
        <p:txBody>
          <a:bodyPr/>
          <a:lstStyle/>
          <a:p>
            <a:fld id="{9B838ABF-884D-4145-85A0-08BE7CC00310}" type="slidenum">
              <a:rPr lang="en-US" smtClean="0"/>
              <a:t>19</a:t>
            </a:fld>
            <a:endParaRPr lang="en-US"/>
          </a:p>
        </p:txBody>
      </p:sp>
    </p:spTree>
    <p:extLst>
      <p:ext uri="{BB962C8B-B14F-4D97-AF65-F5344CB8AC3E}">
        <p14:creationId xmlns:p14="http://schemas.microsoft.com/office/powerpoint/2010/main" val="3074099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B838ABF-884D-4145-85A0-08BE7CC00310}" type="slidenum">
              <a:rPr lang="en-US" smtClean="0"/>
              <a:t>2</a:t>
            </a:fld>
            <a:endParaRPr lang="en-US"/>
          </a:p>
        </p:txBody>
      </p:sp>
    </p:spTree>
    <p:extLst>
      <p:ext uri="{BB962C8B-B14F-4D97-AF65-F5344CB8AC3E}">
        <p14:creationId xmlns:p14="http://schemas.microsoft.com/office/powerpoint/2010/main" val="1616928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dirty="0"/>
              <a:t>In wrapping up the project established that research materials gathered during native title claims</a:t>
            </a:r>
            <a:r>
              <a:rPr lang="en-AU" baseline="0" dirty="0"/>
              <a:t> are important for native title holders </a:t>
            </a:r>
            <a:r>
              <a:rPr lang="en-AU" sz="1200" kern="1200" dirty="0">
                <a:solidFill>
                  <a:schemeClr val="tx1"/>
                </a:solidFill>
                <a:effectLst/>
                <a:latin typeface="+mn-lt"/>
                <a:ea typeface="+mn-ea"/>
                <a:cs typeface="+mn-cs"/>
              </a:rPr>
              <a:t>as recordings of their country, kinship, language, laws, lore and histories. They are the contemporary embodiment of connection to country and society and native title holders need access to these materials. It is not good enough to declare it a</a:t>
            </a:r>
            <a:r>
              <a:rPr lang="en-AU" sz="1200" kern="1200" baseline="0" dirty="0">
                <a:solidFill>
                  <a:schemeClr val="tx1"/>
                </a:solidFill>
                <a:effectLst/>
                <a:latin typeface="+mn-lt"/>
                <a:ea typeface="+mn-ea"/>
                <a:cs typeface="+mn-cs"/>
              </a:rPr>
              <a:t> business decision for native title holders if and how they can self-manage these materials on their country but it should be the default. </a:t>
            </a:r>
          </a:p>
          <a:p>
            <a:pPr lvl="0"/>
            <a:endParaRPr lang="en-AU" sz="1200" kern="1200" baseline="0" dirty="0">
              <a:solidFill>
                <a:schemeClr val="tx1"/>
              </a:solidFill>
              <a:effectLst/>
              <a:latin typeface="+mn-lt"/>
              <a:ea typeface="+mn-ea"/>
              <a:cs typeface="+mn-cs"/>
            </a:endParaRPr>
          </a:p>
          <a:p>
            <a:pPr lvl="0"/>
            <a:r>
              <a:rPr lang="en-AU" sz="1200" kern="1200" baseline="0" dirty="0">
                <a:solidFill>
                  <a:schemeClr val="tx1"/>
                </a:solidFill>
                <a:effectLst/>
                <a:latin typeface="+mn-lt"/>
                <a:ea typeface="+mn-ea"/>
                <a:cs typeface="+mn-cs"/>
              </a:rPr>
              <a:t>As Josie Alec, a Robe River Kuruma native title holder expressed it: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i="1" kern="1200" dirty="0">
                <a:solidFill>
                  <a:schemeClr val="tx1"/>
                </a:solidFill>
                <a:effectLst/>
                <a:latin typeface="+mn-lt"/>
                <a:ea typeface="+mn-ea"/>
                <a:cs typeface="+mn-cs"/>
              </a:rPr>
              <a:t>‘This is my family. It doesn’t belong to the government, it doesn’t belong to anybody… </a:t>
            </a:r>
            <a:r>
              <a:rPr lang="en-AU" sz="1200" i="0" kern="1200" dirty="0">
                <a:solidFill>
                  <a:schemeClr val="tx1"/>
                </a:solidFill>
                <a:effectLst/>
                <a:latin typeface="+mn-lt"/>
                <a:ea typeface="+mn-ea"/>
                <a:cs typeface="+mn-cs"/>
              </a:rPr>
              <a:t>[other than us]. </a:t>
            </a:r>
            <a:r>
              <a:rPr lang="en-AU" sz="1200" i="1" kern="1200" dirty="0">
                <a:solidFill>
                  <a:schemeClr val="tx1"/>
                </a:solidFill>
                <a:effectLst/>
                <a:latin typeface="+mn-lt"/>
                <a:ea typeface="+mn-ea"/>
                <a:cs typeface="+mn-cs"/>
              </a:rPr>
              <a:t>That sort of dialogue needs to change.... I’m not this poor black person over here that you need to go and hold stuff for, no. No, I’m the maker of my own destiny. And so are my children.’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baseline="0" dirty="0">
              <a:solidFill>
                <a:schemeClr val="tx1"/>
              </a:solidFill>
              <a:effectLst/>
              <a:latin typeface="+mn-lt"/>
              <a:ea typeface="+mn-ea"/>
              <a:cs typeface="+mn-cs"/>
            </a:endParaRPr>
          </a:p>
          <a:p>
            <a:pPr lvl="0"/>
            <a:r>
              <a:rPr lang="en-AU" sz="1200" kern="1200" baseline="0" dirty="0">
                <a:solidFill>
                  <a:schemeClr val="tx1"/>
                </a:solidFill>
                <a:effectLst/>
                <a:latin typeface="+mn-lt"/>
                <a:ea typeface="+mn-ea"/>
                <a:cs typeface="+mn-cs"/>
              </a:rPr>
              <a:t>All efforts need to be made to return materials which</a:t>
            </a:r>
            <a:r>
              <a:rPr lang="en-AU" sz="1200" kern="1200" dirty="0">
                <a:solidFill>
                  <a:schemeClr val="tx1"/>
                </a:solidFill>
                <a:effectLst/>
                <a:latin typeface="+mn-lt"/>
                <a:ea typeface="+mn-ea"/>
                <a:cs typeface="+mn-cs"/>
              </a:rPr>
              <a:t> requires safe and accessible infrastructure and human resources to achieve long-term and sustainable</a:t>
            </a:r>
            <a:r>
              <a:rPr lang="en-AU" sz="1200" kern="1200" baseline="0" dirty="0">
                <a:solidFill>
                  <a:schemeClr val="tx1"/>
                </a:solidFill>
                <a:effectLst/>
                <a:latin typeface="+mn-lt"/>
                <a:ea typeface="+mn-ea"/>
                <a:cs typeface="+mn-cs"/>
              </a:rPr>
              <a:t> solutions. </a:t>
            </a:r>
            <a:r>
              <a:rPr lang="en-AU" sz="1200" kern="1200" dirty="0">
                <a:solidFill>
                  <a:schemeClr val="tx1"/>
                </a:solidFill>
                <a:effectLst/>
                <a:latin typeface="+mn-lt"/>
                <a:ea typeface="+mn-ea"/>
                <a:cs typeface="+mn-cs"/>
              </a:rPr>
              <a:t>Furthermore, considerations should be made how the self-management of these</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materials can be incorporated</a:t>
            </a:r>
            <a:r>
              <a:rPr lang="en-AU" sz="1200" kern="1200" baseline="0" dirty="0">
                <a:solidFill>
                  <a:schemeClr val="tx1"/>
                </a:solidFill>
                <a:effectLst/>
                <a:latin typeface="+mn-lt"/>
                <a:ea typeface="+mn-ea"/>
                <a:cs typeface="+mn-cs"/>
              </a:rPr>
              <a:t> in current and future native title research. </a:t>
            </a:r>
          </a:p>
          <a:p>
            <a:pPr lvl="0"/>
            <a:endParaRPr lang="en-AU" sz="1200" kern="1200" baseline="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A set of principles for all returns was established by Angus Frith during his presentation at the </a:t>
            </a:r>
            <a:r>
              <a:rPr lang="en-AU" sz="1200" kern="1200" baseline="0" dirty="0">
                <a:solidFill>
                  <a:schemeClr val="tx1"/>
                </a:solidFill>
                <a:effectLst/>
                <a:latin typeface="+mn-lt"/>
                <a:ea typeface="+mn-ea"/>
                <a:cs typeface="+mn-cs"/>
              </a:rPr>
              <a:t>AIATSIS Summit 21</a:t>
            </a:r>
            <a:r>
              <a:rPr lang="en-AU" sz="1200" kern="1200" dirty="0">
                <a:solidFill>
                  <a:schemeClr val="tx1"/>
                </a:solidFill>
                <a:effectLst/>
                <a:latin typeface="+mn-lt"/>
                <a:ea typeface="+mn-ea"/>
                <a:cs typeface="+mn-cs"/>
              </a:rPr>
              <a:t>:</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to recognise their native title rights NT (Common Law) holders should control</a:t>
            </a:r>
            <a:r>
              <a:rPr lang="en-AU" sz="1200" kern="1200" baseline="0" dirty="0">
                <a:solidFill>
                  <a:schemeClr val="tx1"/>
                </a:solidFill>
                <a:effectLst/>
                <a:latin typeface="+mn-lt"/>
                <a:ea typeface="+mn-ea"/>
                <a:cs typeface="+mn-cs"/>
              </a:rPr>
              <a:t> the s</a:t>
            </a:r>
            <a:r>
              <a:rPr lang="en-AU" sz="1200" kern="1200" dirty="0">
                <a:solidFill>
                  <a:schemeClr val="tx1"/>
                </a:solidFill>
                <a:effectLst/>
                <a:latin typeface="+mn-lt"/>
                <a:ea typeface="+mn-ea"/>
                <a:cs typeface="+mn-cs"/>
              </a:rPr>
              <a:t>torage, use and access to NT research materials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NT</a:t>
            </a:r>
            <a:r>
              <a:rPr lang="en-AU" sz="1200" kern="1200" baseline="0" dirty="0">
                <a:solidFill>
                  <a:schemeClr val="tx1"/>
                </a:solidFill>
                <a:effectLst/>
                <a:latin typeface="+mn-lt"/>
                <a:ea typeface="+mn-ea"/>
                <a:cs typeface="+mn-cs"/>
              </a:rPr>
              <a:t> holders need to agree to t</a:t>
            </a:r>
            <a:r>
              <a:rPr lang="en-AU" sz="1200" kern="1200" dirty="0">
                <a:solidFill>
                  <a:schemeClr val="tx1"/>
                </a:solidFill>
                <a:effectLst/>
                <a:latin typeface="+mn-lt"/>
                <a:ea typeface="+mn-ea"/>
                <a:cs typeface="+mn-cs"/>
              </a:rPr>
              <a:t>ransfer of NT materials from NTRB to PBC</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existing obligations (confidentiality, privacy, privilege IP, ICIP etc.) and restrictions (imposed by court or determined by traditional law and customs) should not be affected by a transfer of materials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to enable the PBC to maintain such obligations and restrictions the NTRB should identify them</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NTRB/SP and PBC should both be obliged to ensure the PBC has adequate storage facilities and the capacity to properly manage the storage, use of and access to the research materials in accordance with the requirements of the native title holders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consider if the NTRB should retain copies/originals, and if so, the appropriate conditions for its storage, management and use of these materials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NTRB/SP and PBC should agree: </a:t>
            </a:r>
          </a:p>
          <a:p>
            <a:pPr marL="628650" lvl="1" indent="-171450">
              <a:buFont typeface="Arial" panose="020B0604020202020204" pitchFamily="34" charset="0"/>
              <a:buChar char="•"/>
            </a:pPr>
            <a:r>
              <a:rPr lang="en-AU" sz="1200" kern="1200" dirty="0">
                <a:solidFill>
                  <a:schemeClr val="tx1"/>
                </a:solidFill>
                <a:effectLst/>
                <a:latin typeface="+mn-lt"/>
                <a:ea typeface="+mn-ea"/>
                <a:cs typeface="+mn-cs"/>
              </a:rPr>
              <a:t>purposes for which </a:t>
            </a:r>
          </a:p>
          <a:p>
            <a:pPr marL="628650" lvl="1" indent="-171450">
              <a:buFont typeface="Arial" panose="020B0604020202020204" pitchFamily="34" charset="0"/>
              <a:buChar char="•"/>
            </a:pPr>
            <a:r>
              <a:rPr lang="en-AU" sz="1200" kern="1200" dirty="0">
                <a:solidFill>
                  <a:schemeClr val="tx1"/>
                </a:solidFill>
                <a:effectLst/>
                <a:latin typeface="+mn-lt"/>
                <a:ea typeface="+mn-ea"/>
                <a:cs typeface="+mn-cs"/>
              </a:rPr>
              <a:t>persons by whom </a:t>
            </a:r>
          </a:p>
          <a:p>
            <a:pPr marL="628650" lvl="1" indent="-171450">
              <a:buFont typeface="Arial" panose="020B0604020202020204" pitchFamily="34" charset="0"/>
              <a:buChar char="•"/>
            </a:pPr>
            <a:r>
              <a:rPr lang="en-AU" sz="1200" kern="1200" dirty="0">
                <a:solidFill>
                  <a:schemeClr val="tx1"/>
                </a:solidFill>
                <a:effectLst/>
                <a:latin typeface="+mn-lt"/>
                <a:ea typeface="+mn-ea"/>
                <a:cs typeface="+mn-cs"/>
              </a:rPr>
              <a:t>conditions in accordance with which </a:t>
            </a:r>
          </a:p>
          <a:p>
            <a:pPr marL="457200" lvl="1" indent="0">
              <a:buFont typeface="Arial" panose="020B0604020202020204" pitchFamily="34" charset="0"/>
              <a:buNone/>
            </a:pPr>
            <a:r>
              <a:rPr lang="en-AU" sz="1200" kern="1200" dirty="0">
                <a:solidFill>
                  <a:schemeClr val="tx1"/>
                </a:solidFill>
                <a:effectLst/>
                <a:latin typeface="+mn-lt"/>
                <a:ea typeface="+mn-ea"/>
                <a:cs typeface="+mn-cs"/>
              </a:rPr>
              <a:t>the research material held by NTRB/SP and/or PBC will be accessed, used or disclosed</a:t>
            </a:r>
          </a:p>
          <a:p>
            <a:pPr marL="457200" lvl="1" indent="0">
              <a:buFont typeface="Arial" panose="020B0604020202020204" pitchFamily="34" charset="0"/>
              <a:buNone/>
            </a:pPr>
            <a:endParaRPr lang="en-AU" sz="1200" kern="1200" dirty="0">
              <a:solidFill>
                <a:schemeClr val="tx1"/>
              </a:solidFill>
              <a:effectLst/>
              <a:latin typeface="+mn-lt"/>
              <a:ea typeface="+mn-ea"/>
              <a:cs typeface="+mn-cs"/>
            </a:endParaRPr>
          </a:p>
          <a:p>
            <a:pPr marL="0" lvl="0" indent="0">
              <a:buFont typeface="Arial" panose="020B0604020202020204" pitchFamily="34" charset="0"/>
              <a:buNone/>
            </a:pPr>
            <a:r>
              <a:rPr lang="en-AU" sz="1200" kern="1200" baseline="0" dirty="0">
                <a:solidFill>
                  <a:schemeClr val="tx1"/>
                </a:solidFill>
                <a:effectLst/>
                <a:latin typeface="+mn-lt"/>
                <a:ea typeface="+mn-ea"/>
                <a:cs typeface="+mn-cs"/>
              </a:rPr>
              <a:t>Three Models of return with varying involvement of the NTRB  and a</a:t>
            </a:r>
            <a:r>
              <a:rPr lang="en-AU" sz="1200" kern="1200" dirty="0">
                <a:solidFill>
                  <a:schemeClr val="tx1"/>
                </a:solidFill>
                <a:effectLst/>
                <a:latin typeface="+mn-lt"/>
                <a:ea typeface="+mn-ea"/>
                <a:cs typeface="+mn-cs"/>
              </a:rPr>
              <a:t> workable process was established by Y</a:t>
            </a:r>
            <a:r>
              <a:rPr lang="en-AU" sz="1200" kern="1200" baseline="0" dirty="0">
                <a:solidFill>
                  <a:schemeClr val="tx1"/>
                </a:solidFill>
                <a:effectLst/>
                <a:latin typeface="+mn-lt"/>
                <a:ea typeface="+mn-ea"/>
                <a:cs typeface="+mn-cs"/>
              </a:rPr>
              <a:t>MAC. This process is to be reviewed and collated in a best practice document, published on the RNTM website.</a:t>
            </a:r>
            <a:endParaRPr lang="en-AU" sz="1200" kern="1200" dirty="0">
              <a:solidFill>
                <a:schemeClr val="tx1"/>
              </a:solidFill>
              <a:effectLst/>
              <a:latin typeface="+mn-lt"/>
              <a:ea typeface="+mn-ea"/>
              <a:cs typeface="+mn-cs"/>
            </a:endParaRPr>
          </a:p>
          <a:p>
            <a:pPr lvl="0"/>
            <a:endParaRPr lang="en-AU"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baseline="0" dirty="0">
                <a:solidFill>
                  <a:schemeClr val="tx1"/>
                </a:solidFill>
                <a:effectLst/>
                <a:latin typeface="+mn-lt"/>
                <a:ea typeface="+mn-ea"/>
                <a:cs typeface="+mn-cs"/>
              </a:rPr>
              <a:t>Legal reform is required to acknowledge </a:t>
            </a:r>
            <a:r>
              <a:rPr lang="en-AU" sz="1200" kern="1200" dirty="0">
                <a:solidFill>
                  <a:schemeClr val="tx1"/>
                </a:solidFill>
                <a:effectLst/>
                <a:latin typeface="+mn-lt"/>
                <a:ea typeface="+mn-ea"/>
                <a:cs typeface="+mn-cs"/>
              </a:rPr>
              <a:t>Indigenous Cultural Intellectual Property (ICIP) rights, the communal ownership of Indigenous</a:t>
            </a:r>
            <a:r>
              <a:rPr lang="en-AU" sz="1200" kern="1200" baseline="0" dirty="0">
                <a:solidFill>
                  <a:schemeClr val="tx1"/>
                </a:solidFill>
                <a:effectLst/>
                <a:latin typeface="+mn-lt"/>
                <a:ea typeface="+mn-ea"/>
                <a:cs typeface="+mn-cs"/>
              </a:rPr>
              <a:t> knowledge's contained in NT materials </a:t>
            </a:r>
            <a:r>
              <a:rPr lang="en-AU" sz="1200" kern="1200" dirty="0">
                <a:solidFill>
                  <a:schemeClr val="tx1"/>
                </a:solidFill>
                <a:effectLst/>
                <a:latin typeface="+mn-lt"/>
                <a:ea typeface="+mn-ea"/>
                <a:cs typeface="+mn-cs"/>
              </a:rPr>
              <a:t>versus the individual ownership of intellectual property (IP). That is to say, Indigenous data, information and creations should be automatically protected under any new legislative scheme.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To provide equitable access to </a:t>
            </a:r>
            <a:r>
              <a:rPr lang="en-AU" sz="1200" kern="1200" baseline="0" dirty="0">
                <a:solidFill>
                  <a:schemeClr val="tx1"/>
                </a:solidFill>
                <a:effectLst/>
                <a:latin typeface="+mn-lt"/>
                <a:ea typeface="+mn-ea"/>
                <a:cs typeface="+mn-cs"/>
              </a:rPr>
              <a:t>the invaluable materials </a:t>
            </a:r>
            <a:r>
              <a:rPr lang="en-AU" sz="1200" kern="1200" dirty="0">
                <a:solidFill>
                  <a:schemeClr val="tx1"/>
                </a:solidFill>
                <a:effectLst/>
                <a:latin typeface="+mn-lt"/>
                <a:ea typeface="+mn-ea"/>
                <a:cs typeface="+mn-cs"/>
              </a:rPr>
              <a:t>resourcing</a:t>
            </a:r>
            <a:r>
              <a:rPr lang="en-AU" sz="1200" kern="1200" baseline="0" dirty="0">
                <a:solidFill>
                  <a:schemeClr val="tx1"/>
                </a:solidFill>
                <a:effectLst/>
                <a:latin typeface="+mn-lt"/>
                <a:ea typeface="+mn-ea"/>
                <a:cs typeface="+mn-cs"/>
              </a:rPr>
              <a:t> is needed as discussed earlier. To ensure the safety of the most vulnerable materials on magnetic tape carriers urgent action is needed to identify and digitised them by 2025. </a:t>
            </a:r>
            <a:endParaRPr lang="en-AU" dirty="0"/>
          </a:p>
        </p:txBody>
      </p:sp>
      <p:sp>
        <p:nvSpPr>
          <p:cNvPr id="4" name="Slide Number Placeholder 3"/>
          <p:cNvSpPr>
            <a:spLocks noGrp="1"/>
          </p:cNvSpPr>
          <p:nvPr>
            <p:ph type="sldNum" sz="quarter" idx="10"/>
          </p:nvPr>
        </p:nvSpPr>
        <p:spPr/>
        <p:txBody>
          <a:bodyPr/>
          <a:lstStyle/>
          <a:p>
            <a:fld id="{9B838ABF-884D-4145-85A0-08BE7CC00310}" type="slidenum">
              <a:rPr lang="en-US" smtClean="0"/>
              <a:t>20</a:t>
            </a:fld>
            <a:endParaRPr lang="en-US"/>
          </a:p>
        </p:txBody>
      </p:sp>
    </p:spTree>
    <p:extLst>
      <p:ext uri="{BB962C8B-B14F-4D97-AF65-F5344CB8AC3E}">
        <p14:creationId xmlns:p14="http://schemas.microsoft.com/office/powerpoint/2010/main" val="28482838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mn-lt"/>
              </a:rPr>
              <a:t>You’ll find all published reports, resources and presentations on our website</a:t>
            </a:r>
            <a:r>
              <a:rPr lang="en-AU" baseline="0" dirty="0">
                <a:latin typeface="+mn-lt"/>
              </a:rPr>
              <a:t> with further links to the case studies.</a:t>
            </a:r>
          </a:p>
          <a:p>
            <a:r>
              <a:rPr lang="en-AU" baseline="0" dirty="0">
                <a:latin typeface="+mn-lt"/>
              </a:rPr>
              <a:t>Resources available are </a:t>
            </a:r>
          </a:p>
          <a:p>
            <a:pPr marL="628650" lvl="1" indent="-171450">
              <a:buFont typeface="Arial" panose="020B0604020202020204" pitchFamily="34" charset="0"/>
              <a:buChar char="•"/>
            </a:pPr>
            <a:r>
              <a:rPr lang="en-AU" baseline="0" dirty="0">
                <a:latin typeface="+mn-lt"/>
              </a:rPr>
              <a:t>the individual reports of the case studies, </a:t>
            </a:r>
          </a:p>
          <a:p>
            <a:pPr marL="628650" lvl="1" indent="-171450">
              <a:buFont typeface="Arial" panose="020B0604020202020204" pitchFamily="34" charset="0"/>
              <a:buChar char="•"/>
            </a:pPr>
            <a:r>
              <a:rPr lang="en-AU" baseline="0" dirty="0">
                <a:latin typeface="+mn-lt"/>
              </a:rPr>
              <a:t>the Native Title Conference presentations</a:t>
            </a:r>
          </a:p>
          <a:p>
            <a:pPr marL="628650" lvl="1" indent="-171450">
              <a:buFont typeface="Arial" panose="020B0604020202020204" pitchFamily="34" charset="0"/>
              <a:buChar char="•"/>
            </a:pPr>
            <a:r>
              <a:rPr lang="en-AU" baseline="0" dirty="0">
                <a:latin typeface="+mn-lt"/>
              </a:rPr>
              <a:t>the first glance template</a:t>
            </a:r>
          </a:p>
          <a:p>
            <a:pPr marL="628650" lvl="1" indent="-171450">
              <a:buFont typeface="Arial" panose="020B0604020202020204" pitchFamily="34" charset="0"/>
              <a:buChar char="•"/>
            </a:pPr>
            <a:r>
              <a:rPr lang="en-AU" baseline="0" dirty="0">
                <a:latin typeface="+mn-lt"/>
              </a:rPr>
              <a:t>resources such as metadata guides and all publications yet to come</a:t>
            </a:r>
          </a:p>
          <a:p>
            <a:pPr marL="628650" lvl="1" indent="-171450">
              <a:buFont typeface="Arial" panose="020B0604020202020204" pitchFamily="34" charset="0"/>
              <a:buChar char="•"/>
            </a:pPr>
            <a:endParaRPr lang="en-AU" baseline="0" dirty="0">
              <a:latin typeface="+mn-lt"/>
            </a:endParaRPr>
          </a:p>
          <a:p>
            <a:pPr marL="0" lvl="0" indent="0">
              <a:buFont typeface="Arial" panose="020B0604020202020204" pitchFamily="34" charset="0"/>
              <a:buNone/>
            </a:pPr>
            <a:r>
              <a:rPr lang="en-AU" baseline="0" dirty="0">
                <a:latin typeface="+mn-lt"/>
              </a:rPr>
              <a:t>We are working on:</a:t>
            </a:r>
          </a:p>
          <a:p>
            <a:pPr marL="628650" lvl="1" indent="-171450">
              <a:buFont typeface="Arial" panose="020B0604020202020204" pitchFamily="34" charset="0"/>
              <a:buChar char="•"/>
            </a:pPr>
            <a:r>
              <a:rPr lang="en-AU" baseline="0" dirty="0">
                <a:latin typeface="+mn-lt"/>
              </a:rPr>
              <a:t>a template agreement</a:t>
            </a:r>
          </a:p>
          <a:p>
            <a:pPr marL="628650" lvl="1" indent="-171450">
              <a:buFont typeface="Arial" panose="020B0604020202020204" pitchFamily="34" charset="0"/>
              <a:buChar char="•"/>
            </a:pPr>
            <a:r>
              <a:rPr lang="en-AU" baseline="0" dirty="0">
                <a:latin typeface="+mn-lt"/>
              </a:rPr>
              <a:t>a best practice guide including principles and process</a:t>
            </a:r>
          </a:p>
          <a:p>
            <a:pPr marL="628650" lvl="1" indent="-171450">
              <a:buFont typeface="Arial" panose="020B0604020202020204" pitchFamily="34" charset="0"/>
              <a:buChar char="•"/>
            </a:pPr>
            <a:r>
              <a:rPr lang="en-AU" baseline="0" dirty="0">
                <a:latin typeface="+mn-lt"/>
              </a:rPr>
              <a:t>the overall RNBTM report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solidFill>
                  <a:srgbClr val="1A1918"/>
                </a:solidFill>
                <a:latin typeface="+mn-lt"/>
                <a:cs typeface="Arial"/>
              </a:rPr>
              <a:t>more practical resources to be developed during land claim project Stage 2</a:t>
            </a:r>
            <a:endParaRPr lang="en-AU" dirty="0">
              <a:latin typeface="+mn-lt"/>
            </a:endParaRPr>
          </a:p>
        </p:txBody>
      </p:sp>
      <p:sp>
        <p:nvSpPr>
          <p:cNvPr id="4" name="Slide Number Placeholder 3"/>
          <p:cNvSpPr>
            <a:spLocks noGrp="1"/>
          </p:cNvSpPr>
          <p:nvPr>
            <p:ph type="sldNum" sz="quarter" idx="10"/>
          </p:nvPr>
        </p:nvSpPr>
        <p:spPr/>
        <p:txBody>
          <a:bodyPr/>
          <a:lstStyle/>
          <a:p>
            <a:fld id="{9B838ABF-884D-4145-85A0-08BE7CC00310}" type="slidenum">
              <a:rPr lang="en-US" smtClean="0"/>
              <a:t>21</a:t>
            </a:fld>
            <a:endParaRPr lang="en-US"/>
          </a:p>
        </p:txBody>
      </p:sp>
    </p:spTree>
    <p:extLst>
      <p:ext uri="{BB962C8B-B14F-4D97-AF65-F5344CB8AC3E}">
        <p14:creationId xmlns:p14="http://schemas.microsoft.com/office/powerpoint/2010/main" val="6308928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AU" dirty="0">
                <a:solidFill>
                  <a:schemeClr val="bg1"/>
                </a:solidFill>
                <a:latin typeface="+mn-lt"/>
                <a:cs typeface="Arial"/>
              </a:rPr>
              <a:t>In the foreword for the book on central Australian Archival returns David Ross AM, a previous CLC Director, highlighted that it is important to honour </a:t>
            </a:r>
            <a:r>
              <a:rPr lang="en-AU" b="1" dirty="0">
                <a:solidFill>
                  <a:schemeClr val="bg1"/>
                </a:solidFill>
                <a:latin typeface="+mn-lt"/>
                <a:cs typeface="Arial"/>
              </a:rPr>
              <a:t>the struggle that Traditional Owners, many of whom are now deceased, have endured.</a:t>
            </a:r>
          </a:p>
          <a:p>
            <a:pPr>
              <a:spcAft>
                <a:spcPts val="600"/>
              </a:spcAft>
            </a:pPr>
            <a:r>
              <a:rPr lang="en-AU" dirty="0">
                <a:solidFill>
                  <a:schemeClr val="accent5">
                    <a:lumMod val="75000"/>
                  </a:schemeClr>
                </a:solidFill>
                <a:latin typeface="+mn-lt"/>
                <a:cs typeface="Arial"/>
              </a:rPr>
              <a:t> </a:t>
            </a:r>
            <a:r>
              <a:rPr lang="en-AU" i="1" dirty="0">
                <a:solidFill>
                  <a:schemeClr val="accent5">
                    <a:lumMod val="75000"/>
                  </a:schemeClr>
                </a:solidFill>
                <a:latin typeface="+mn-lt"/>
                <a:cs typeface="Arial"/>
              </a:rPr>
              <a:t>What stands out about the men and women who fought for these rights is their unwavering commitment to land, language, and culture, in the face of generations of brutalising control over people’s lives and the related domination of traditional lands.</a:t>
            </a:r>
          </a:p>
          <a:p>
            <a:pPr>
              <a:spcAft>
                <a:spcPts val="600"/>
              </a:spcAft>
            </a:pPr>
            <a:endParaRPr lang="en-AU" i="1" dirty="0">
              <a:solidFill>
                <a:schemeClr val="accent5">
                  <a:lumMod val="75000"/>
                </a:schemeClr>
              </a:solidFill>
              <a:latin typeface="+mn-lt"/>
              <a:cs typeface="Arial"/>
            </a:endParaRPr>
          </a:p>
          <a:p>
            <a:pPr>
              <a:spcAft>
                <a:spcPts val="600"/>
              </a:spcAft>
            </a:pPr>
            <a:r>
              <a:rPr lang="en-AU" i="0" dirty="0">
                <a:solidFill>
                  <a:schemeClr val="accent5">
                    <a:lumMod val="75000"/>
                  </a:schemeClr>
                </a:solidFill>
                <a:latin typeface="+mn-lt"/>
                <a:cs typeface="Arial"/>
              </a:rPr>
              <a:t>It is also part of the process of reconciliation and healing as expressed by Robe River Kuruma native title holder Sally Atkinson: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AU" i="1" dirty="0">
                <a:solidFill>
                  <a:schemeClr val="accent5">
                    <a:lumMod val="75000"/>
                  </a:schemeClr>
                </a:solidFill>
                <a:latin typeface="+mn-lt"/>
                <a:cs typeface="Arial"/>
              </a:rPr>
              <a:t> </a:t>
            </a:r>
            <a:r>
              <a:rPr lang="en-AU" sz="1200" i="1" kern="1200" dirty="0">
                <a:solidFill>
                  <a:schemeClr val="tx1"/>
                </a:solidFill>
                <a:effectLst/>
                <a:latin typeface="+mn-lt"/>
                <a:ea typeface="+mn-ea"/>
                <a:cs typeface="+mn-cs"/>
              </a:rPr>
              <a:t>‘It’s really important. I think it’s also like closure in a way, like it’s a circle. The process started however long ago, going through native title, and all the family losses and community losses, and people that have gone through that and haven’t been able to see the day that native title was handed back, and then the return of the research materials and information, I think is going to be quite significant, and some closure for some people.’</a:t>
            </a:r>
            <a:endParaRPr lang="en-AU" i="1" dirty="0">
              <a:solidFill>
                <a:schemeClr val="accent5">
                  <a:lumMod val="75000"/>
                </a:schemeClr>
              </a:solidFill>
              <a:latin typeface="+mn-lt"/>
              <a:cs typeface="Arial"/>
            </a:endParaRPr>
          </a:p>
          <a:p>
            <a:pPr algn="ctr">
              <a:spcAft>
                <a:spcPts val="600"/>
              </a:spcAft>
            </a:pPr>
            <a:endParaRPr lang="en-AU" i="0" dirty="0">
              <a:solidFill>
                <a:schemeClr val="accent5">
                  <a:lumMod val="75000"/>
                </a:schemeClr>
              </a:solidFill>
              <a:latin typeface="+mn-lt"/>
              <a:cs typeface="Arial"/>
            </a:endParaRPr>
          </a:p>
          <a:p>
            <a:pPr algn="ctr">
              <a:spcAft>
                <a:spcPts val="600"/>
              </a:spcAft>
            </a:pPr>
            <a:endParaRPr lang="en-AU" i="0" dirty="0">
              <a:solidFill>
                <a:schemeClr val="accent5">
                  <a:lumMod val="75000"/>
                </a:schemeClr>
              </a:solidFill>
              <a:latin typeface="+mn-lt"/>
              <a:cs typeface="Arial"/>
            </a:endParaRPr>
          </a:p>
          <a:p>
            <a:pPr algn="ctr">
              <a:spcAft>
                <a:spcPts val="600"/>
              </a:spcAft>
            </a:pPr>
            <a:r>
              <a:rPr lang="en-AU" b="1" i="0" dirty="0">
                <a:solidFill>
                  <a:schemeClr val="accent5">
                    <a:lumMod val="75000"/>
                  </a:schemeClr>
                </a:solidFill>
                <a:latin typeface="+mn-lt"/>
                <a:cs typeface="Arial"/>
              </a:rPr>
              <a:t> Thank you</a:t>
            </a:r>
            <a:endParaRPr lang="en-AU" b="1" i="0" dirty="0">
              <a:latin typeface="+mn-lt"/>
            </a:endParaRPr>
          </a:p>
        </p:txBody>
      </p:sp>
      <p:sp>
        <p:nvSpPr>
          <p:cNvPr id="4" name="Slide Number Placeholder 3"/>
          <p:cNvSpPr>
            <a:spLocks noGrp="1"/>
          </p:cNvSpPr>
          <p:nvPr>
            <p:ph type="sldNum" sz="quarter" idx="10"/>
          </p:nvPr>
        </p:nvSpPr>
        <p:spPr/>
        <p:txBody>
          <a:bodyPr/>
          <a:lstStyle/>
          <a:p>
            <a:fld id="{9B838ABF-884D-4145-85A0-08BE7CC00310}" type="slidenum">
              <a:rPr lang="en-US" smtClean="0"/>
              <a:t>22</a:t>
            </a:fld>
            <a:endParaRPr lang="en-US"/>
          </a:p>
        </p:txBody>
      </p:sp>
    </p:spTree>
    <p:extLst>
      <p:ext uri="{BB962C8B-B14F-4D97-AF65-F5344CB8AC3E}">
        <p14:creationId xmlns:p14="http://schemas.microsoft.com/office/powerpoint/2010/main" val="2953499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B838ABF-884D-4145-85A0-08BE7CC00310}" type="slidenum">
              <a:rPr lang="en-US" smtClean="0"/>
              <a:t>3</a:t>
            </a:fld>
            <a:endParaRPr lang="en-US"/>
          </a:p>
        </p:txBody>
      </p:sp>
    </p:spTree>
    <p:extLst>
      <p:ext uri="{BB962C8B-B14F-4D97-AF65-F5344CB8AC3E}">
        <p14:creationId xmlns:p14="http://schemas.microsoft.com/office/powerpoint/2010/main" val="3855204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u="none" strike="noStrike" kern="1200" baseline="0" dirty="0">
                <a:solidFill>
                  <a:schemeClr val="tx1"/>
                </a:solidFill>
                <a:latin typeface="+mn-lt"/>
                <a:ea typeface="+mn-ea"/>
                <a:cs typeface="+mn-cs"/>
              </a:rPr>
              <a:t>One of the most important aspects of the native title process involves tracing descent from the traditional owners of the land who could be identified at the time of sovereignty and proof of ongoing relationship to country. These requirements have resulted in the collection of vast and varied amounts of historical, ethnographic and cultural material which we call native title materials in this presentation. </a:t>
            </a:r>
            <a:endParaRPr lang="en-AU" dirty="0"/>
          </a:p>
          <a:p>
            <a:endParaRPr lang="en-AU" dirty="0"/>
          </a:p>
        </p:txBody>
      </p:sp>
      <p:sp>
        <p:nvSpPr>
          <p:cNvPr id="4" name="Slide Number Placeholder 3"/>
          <p:cNvSpPr>
            <a:spLocks noGrp="1"/>
          </p:cNvSpPr>
          <p:nvPr>
            <p:ph type="sldNum" sz="quarter" idx="10"/>
          </p:nvPr>
        </p:nvSpPr>
        <p:spPr/>
        <p:txBody>
          <a:bodyPr/>
          <a:lstStyle/>
          <a:p>
            <a:fld id="{9B838ABF-884D-4145-85A0-08BE7CC00310}" type="slidenum">
              <a:rPr lang="en-US" smtClean="0"/>
              <a:t>4</a:t>
            </a:fld>
            <a:endParaRPr lang="en-US"/>
          </a:p>
        </p:txBody>
      </p:sp>
    </p:spTree>
    <p:extLst>
      <p:ext uri="{BB962C8B-B14F-4D97-AF65-F5344CB8AC3E}">
        <p14:creationId xmlns:p14="http://schemas.microsoft.com/office/powerpoint/2010/main" val="1187676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array of native title materials is broad and many of them are endangered to become indecipherable or obsolete.</a:t>
            </a:r>
            <a:r>
              <a:rPr lang="en-AU" baseline="0" dirty="0"/>
              <a:t> </a:t>
            </a:r>
          </a:p>
          <a:p>
            <a:endParaRPr lang="en-AU" baseline="0" dirty="0"/>
          </a:p>
          <a:p>
            <a:r>
              <a:rPr lang="en-AU" baseline="0" dirty="0"/>
              <a:t>You may have heard of Deadline 2025, which is the date UNESCO established when materials stored on magnetic tape carries will no longer be playable due to deterioration of the tapes themselves and because the technology to playback such materials may no longer be available. There is an urgent need to digitise vulnerable materials before they are irretrievably lost. </a:t>
            </a:r>
            <a:endParaRPr lang="en-AU" dirty="0"/>
          </a:p>
        </p:txBody>
      </p:sp>
      <p:sp>
        <p:nvSpPr>
          <p:cNvPr id="4" name="Slide Number Placeholder 3"/>
          <p:cNvSpPr>
            <a:spLocks noGrp="1"/>
          </p:cNvSpPr>
          <p:nvPr>
            <p:ph type="sldNum" sz="quarter" idx="10"/>
          </p:nvPr>
        </p:nvSpPr>
        <p:spPr/>
        <p:txBody>
          <a:bodyPr/>
          <a:lstStyle/>
          <a:p>
            <a:fld id="{9B838ABF-884D-4145-85A0-08BE7CC00310}" type="slidenum">
              <a:rPr lang="en-US" smtClean="0"/>
              <a:t>5</a:t>
            </a:fld>
            <a:endParaRPr lang="en-US"/>
          </a:p>
        </p:txBody>
      </p:sp>
    </p:spTree>
    <p:extLst>
      <p:ext uri="{BB962C8B-B14F-4D97-AF65-F5344CB8AC3E}">
        <p14:creationId xmlns:p14="http://schemas.microsoft.com/office/powerpoint/2010/main" val="93371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origins of a number of projects focussing on native</a:t>
            </a:r>
            <a:r>
              <a:rPr lang="en-AU" baseline="0" dirty="0"/>
              <a:t> title materials started with Grace Koch, who was the </a:t>
            </a:r>
            <a:r>
              <a:rPr lang="en-AU" dirty="0"/>
              <a:t>Native Title Research and Access Officer from 2004-14. In providing NT</a:t>
            </a:r>
            <a:r>
              <a:rPr lang="en-AU" baseline="0" dirty="0"/>
              <a:t> materials to</a:t>
            </a:r>
            <a:r>
              <a:rPr lang="en-AU" dirty="0"/>
              <a:t> NTRBs it became apparent that the storage management and future of NT materials, especially that</a:t>
            </a:r>
            <a:r>
              <a:rPr lang="en-AU" baseline="0" dirty="0"/>
              <a:t> contained in connection reports </a:t>
            </a:r>
            <a:r>
              <a:rPr lang="en-AU" dirty="0"/>
              <a:t>was an emerging area of concern. In 2005 she instigated </a:t>
            </a:r>
            <a:r>
              <a:rPr lang="en-AU" b="1" dirty="0">
                <a:solidFill>
                  <a:srgbClr val="1A1918"/>
                </a:solidFill>
                <a:latin typeface="Muli Medium" pitchFamily="2" charset="77"/>
                <a:cs typeface="Arial"/>
              </a:rPr>
              <a:t>The future of connection materials project </a:t>
            </a:r>
            <a:r>
              <a:rPr lang="en-AU" baseline="0" dirty="0"/>
              <a:t> where she conducted case studies with </a:t>
            </a:r>
            <a:r>
              <a:rPr lang="en-AU" sz="1200" b="0" i="0" kern="1200" dirty="0">
                <a:solidFill>
                  <a:schemeClr val="tx1"/>
                </a:solidFill>
                <a:effectLst/>
                <a:latin typeface="+mn-lt"/>
                <a:ea typeface="+mn-ea"/>
                <a:cs typeface="+mn-cs"/>
              </a:rPr>
              <a:t>KLC and NSW Native Title Services and met with representatives from 13 NTRBs in Canberra to discuss database needs and collection management practices</a:t>
            </a:r>
            <a:r>
              <a:rPr lang="en-AU" sz="1200" b="0" i="0" kern="1200" baseline="0" dirty="0">
                <a:solidFill>
                  <a:schemeClr val="tx1"/>
                </a:solidFill>
                <a:effectLst/>
                <a:latin typeface="+mn-lt"/>
                <a:ea typeface="+mn-ea"/>
                <a:cs typeface="+mn-cs"/>
              </a:rPr>
              <a:t> with a </a:t>
            </a:r>
            <a:r>
              <a:rPr lang="en-AU" sz="1200" b="0" i="0" kern="1200" dirty="0">
                <a:solidFill>
                  <a:schemeClr val="tx1"/>
                </a:solidFill>
                <a:effectLst/>
                <a:latin typeface="+mn-lt"/>
                <a:ea typeface="+mn-ea"/>
                <a:cs typeface="+mn-cs"/>
              </a:rPr>
              <a:t>final report published in 2008.</a:t>
            </a:r>
          </a:p>
          <a:p>
            <a:r>
              <a:rPr lang="en-AU" sz="1200" b="0" i="0" kern="1200" dirty="0">
                <a:solidFill>
                  <a:schemeClr val="tx1"/>
                </a:solidFill>
                <a:effectLst/>
                <a:latin typeface="+mn-lt"/>
                <a:ea typeface="+mn-ea"/>
                <a:cs typeface="+mn-cs"/>
              </a:rPr>
              <a:t>Grace convened on a regular basis with NTRBs during</a:t>
            </a:r>
            <a:r>
              <a:rPr lang="en-AU" sz="1200" b="0" i="0" kern="1200" baseline="0" dirty="0">
                <a:solidFill>
                  <a:schemeClr val="tx1"/>
                </a:solidFill>
                <a:effectLst/>
                <a:latin typeface="+mn-lt"/>
                <a:ea typeface="+mn-ea"/>
                <a:cs typeface="+mn-cs"/>
              </a:rPr>
              <a:t> Native Title Conferences to talk about these issues. The amalgamation of</a:t>
            </a:r>
            <a:r>
              <a:rPr lang="en-AU" sz="1200" b="0" i="0" kern="1200" dirty="0">
                <a:solidFill>
                  <a:schemeClr val="tx1"/>
                </a:solidFill>
                <a:effectLst/>
                <a:latin typeface="+mn-lt"/>
                <a:ea typeface="+mn-ea"/>
                <a:cs typeface="+mn-cs"/>
              </a:rPr>
              <a:t> several QLD NTRBS </a:t>
            </a:r>
            <a:r>
              <a:rPr lang="en-AU" sz="1200" b="0" i="0" kern="1200" baseline="0" dirty="0">
                <a:solidFill>
                  <a:schemeClr val="tx1"/>
                </a:solidFill>
                <a:effectLst/>
                <a:latin typeface="+mn-lt"/>
                <a:ea typeface="+mn-ea"/>
                <a:cs typeface="+mn-cs"/>
              </a:rPr>
              <a:t>to QSNTS provided another opportunity for a case study </a:t>
            </a:r>
            <a:r>
              <a:rPr lang="en-AU" sz="1200" b="0" i="0" kern="1200" dirty="0">
                <a:solidFill>
                  <a:schemeClr val="tx1"/>
                </a:solidFill>
                <a:effectLst/>
                <a:latin typeface="+mn-lt"/>
                <a:ea typeface="+mn-ea"/>
                <a:cs typeface="+mn-cs"/>
              </a:rPr>
              <a:t>on collection management needs. A further study was done in 2009 with </a:t>
            </a:r>
            <a:r>
              <a:rPr lang="en-AU" sz="1200" b="0" i="0" kern="1200" dirty="0" err="1">
                <a:solidFill>
                  <a:schemeClr val="tx1"/>
                </a:solidFill>
                <a:effectLst/>
                <a:latin typeface="+mn-lt"/>
                <a:ea typeface="+mn-ea"/>
                <a:cs typeface="+mn-cs"/>
              </a:rPr>
              <a:t>Yamatji</a:t>
            </a:r>
            <a:r>
              <a:rPr lang="en-AU" sz="1200" b="0" i="0" kern="1200" dirty="0">
                <a:solidFill>
                  <a:schemeClr val="tx1"/>
                </a:solidFill>
                <a:effectLst/>
                <a:latin typeface="+mn-lt"/>
                <a:ea typeface="+mn-ea"/>
                <a:cs typeface="+mn-cs"/>
              </a:rPr>
              <a:t> </a:t>
            </a:r>
            <a:r>
              <a:rPr lang="en-AU" sz="1200" b="0" i="0" kern="1200" dirty="0" err="1">
                <a:solidFill>
                  <a:schemeClr val="tx1"/>
                </a:solidFill>
                <a:effectLst/>
                <a:latin typeface="+mn-lt"/>
                <a:ea typeface="+mn-ea"/>
                <a:cs typeface="+mn-cs"/>
              </a:rPr>
              <a:t>Marlpa</a:t>
            </a:r>
            <a:r>
              <a:rPr lang="en-AU" sz="1200" b="0" i="0" kern="1200" dirty="0">
                <a:solidFill>
                  <a:schemeClr val="tx1"/>
                </a:solidFill>
                <a:effectLst/>
                <a:latin typeface="+mn-lt"/>
                <a:ea typeface="+mn-ea"/>
                <a:cs typeface="+mn-cs"/>
              </a:rPr>
              <a:t> Native Title Services and the report was finalised in March, 2010. </a:t>
            </a:r>
          </a:p>
          <a:p>
            <a:endParaRPr lang="en-AU" sz="1200" b="0" i="0" kern="1200" dirty="0">
              <a:solidFill>
                <a:schemeClr val="tx1"/>
              </a:solidFill>
              <a:effectLst/>
              <a:latin typeface="+mn-lt"/>
              <a:ea typeface="+mn-ea"/>
              <a:cs typeface="+mn-cs"/>
            </a:endParaRPr>
          </a:p>
          <a:p>
            <a:r>
              <a:rPr lang="en-AU" sz="1200" b="0" i="0" kern="1200" dirty="0">
                <a:solidFill>
                  <a:schemeClr val="tx1"/>
                </a:solidFill>
                <a:effectLst/>
                <a:latin typeface="+mn-lt"/>
                <a:ea typeface="+mn-ea"/>
                <a:cs typeface="+mn-cs"/>
              </a:rPr>
              <a:t>Grace’s interest then shifted toward the role of song and women’s evidence in land claim and native title proceedings culminating in the report </a:t>
            </a:r>
            <a:r>
              <a:rPr lang="en-AU" i="1" dirty="0"/>
              <a:t>We have the song, so we have the land: Song and ceremony as proof of ownership in Aboriginal and Torres Strait Islander land claims</a:t>
            </a:r>
            <a:r>
              <a:rPr lang="en-AU" dirty="0"/>
              <a:t> 2013.</a:t>
            </a:r>
          </a:p>
          <a:p>
            <a:endParaRPr lang="en-AU" sz="1200" b="0" i="0" kern="1200" dirty="0">
              <a:solidFill>
                <a:schemeClr val="tx1"/>
              </a:solidFill>
              <a:effectLst/>
              <a:latin typeface="+mn-lt"/>
              <a:ea typeface="+mn-ea"/>
              <a:cs typeface="+mn-cs"/>
            </a:endParaRPr>
          </a:p>
          <a:p>
            <a:r>
              <a:rPr lang="en-AU" sz="1200" b="0" i="0" kern="1200" dirty="0">
                <a:solidFill>
                  <a:schemeClr val="tx1"/>
                </a:solidFill>
                <a:effectLst/>
                <a:latin typeface="+mn-lt"/>
                <a:ea typeface="+mn-ea"/>
                <a:cs typeface="+mn-cs"/>
              </a:rPr>
              <a:t>In 2014 the new Native Title Access Officer Alexandra Andriolo and AIATSIS Research Fellow Dr Pamela McGrath </a:t>
            </a:r>
            <a:r>
              <a:rPr lang="en-AU" sz="1200" b="0" i="0" kern="1200" baseline="0" dirty="0">
                <a:solidFill>
                  <a:schemeClr val="tx1"/>
                </a:solidFill>
                <a:effectLst/>
                <a:latin typeface="+mn-lt"/>
                <a:ea typeface="+mn-ea"/>
                <a:cs typeface="+mn-cs"/>
              </a:rPr>
              <a:t>embarked on the </a:t>
            </a:r>
            <a:r>
              <a:rPr lang="en-AU" sz="1200" b="1" i="0" kern="1200" baseline="0" dirty="0">
                <a:solidFill>
                  <a:schemeClr val="tx1"/>
                </a:solidFill>
                <a:effectLst/>
                <a:latin typeface="+mn-lt"/>
                <a:ea typeface="+mn-ea"/>
                <a:cs typeface="+mn-cs"/>
              </a:rPr>
              <a:t>Managing native title information (MINT) </a:t>
            </a:r>
            <a:r>
              <a:rPr lang="en-AU" sz="1200" b="0" i="0" kern="1200" baseline="0" dirty="0">
                <a:solidFill>
                  <a:schemeClr val="tx1"/>
                </a:solidFill>
                <a:effectLst/>
                <a:latin typeface="+mn-lt"/>
                <a:ea typeface="+mn-ea"/>
                <a:cs typeface="+mn-cs"/>
              </a:rPr>
              <a:t>project (2014-16) surveying NTRBs and PBCs about their </a:t>
            </a:r>
            <a:r>
              <a:rPr lang="en-AU" sz="1200" b="0" i="0" u="none" strike="noStrike" kern="1200" baseline="0" dirty="0">
                <a:solidFill>
                  <a:schemeClr val="tx1"/>
                </a:solidFill>
                <a:latin typeface="+mn-lt"/>
                <a:ea typeface="+mn-ea"/>
                <a:cs typeface="+mn-cs"/>
              </a:rPr>
              <a:t>information management practices, the size, scope and vulnerabilities of their holdings. This was followed by </a:t>
            </a:r>
            <a:r>
              <a:rPr lang="en-AU" sz="1200" b="0" i="0" kern="1200" dirty="0">
                <a:solidFill>
                  <a:schemeClr val="tx1"/>
                </a:solidFill>
                <a:effectLst/>
                <a:latin typeface="+mn-lt"/>
                <a:ea typeface="+mn-ea"/>
                <a:cs typeface="+mn-cs"/>
              </a:rPr>
              <a:t>a two-day national workshop in Canberra on the use and security</a:t>
            </a:r>
            <a:r>
              <a:rPr lang="en-AU" sz="1200" b="0" i="0" kern="1200" baseline="0" dirty="0">
                <a:solidFill>
                  <a:schemeClr val="tx1"/>
                </a:solidFill>
                <a:effectLst/>
                <a:latin typeface="+mn-lt"/>
                <a:ea typeface="+mn-ea"/>
                <a:cs typeface="+mn-cs"/>
              </a:rPr>
              <a:t> native title materials resulting in the published report in a 2015.</a:t>
            </a:r>
            <a:endParaRPr lang="en-AU" sz="1200" b="0" i="0" kern="1200" dirty="0">
              <a:solidFill>
                <a:schemeClr val="tx1"/>
              </a:solidFill>
              <a:effectLst/>
              <a:latin typeface="+mn-lt"/>
              <a:ea typeface="+mn-ea"/>
              <a:cs typeface="+mn-cs"/>
            </a:endParaRPr>
          </a:p>
          <a:p>
            <a:endParaRPr lang="en-AU" sz="1200" b="0" i="0" kern="1200" dirty="0">
              <a:solidFill>
                <a:schemeClr val="tx1"/>
              </a:solidFill>
              <a:effectLst/>
              <a:latin typeface="+mn-lt"/>
              <a:ea typeface="+mn-ea"/>
              <a:cs typeface="+mn-cs"/>
            </a:endParaRPr>
          </a:p>
          <a:p>
            <a:r>
              <a:rPr lang="en-AU" sz="1200" b="0" i="0" kern="1200" dirty="0">
                <a:solidFill>
                  <a:schemeClr val="tx1"/>
                </a:solidFill>
                <a:effectLst/>
                <a:latin typeface="+mn-lt"/>
                <a:ea typeface="+mn-ea"/>
                <a:cs typeface="+mn-cs"/>
              </a:rPr>
              <a:t>This then morphed into the </a:t>
            </a:r>
            <a:r>
              <a:rPr lang="en-AU" sz="1200" b="1" i="0" kern="1200" dirty="0">
                <a:solidFill>
                  <a:schemeClr val="tx1"/>
                </a:solidFill>
                <a:effectLst/>
                <a:latin typeface="+mn-lt"/>
                <a:ea typeface="+mn-ea"/>
                <a:cs typeface="+mn-cs"/>
              </a:rPr>
              <a:t>Retuning native title materials (RNTM) project </a:t>
            </a:r>
            <a:r>
              <a:rPr lang="en-AU" sz="1200" b="0" i="0" kern="1200" dirty="0">
                <a:solidFill>
                  <a:schemeClr val="tx1"/>
                </a:solidFill>
                <a:effectLst/>
                <a:latin typeface="+mn-lt"/>
                <a:ea typeface="+mn-ea"/>
                <a:cs typeface="+mn-cs"/>
              </a:rPr>
              <a:t>where</a:t>
            </a:r>
            <a:r>
              <a:rPr lang="en-AU" sz="1200" b="1" i="0" kern="1200" dirty="0">
                <a:solidFill>
                  <a:schemeClr val="tx1"/>
                </a:solidFill>
                <a:effectLst/>
                <a:latin typeface="+mn-lt"/>
                <a:ea typeface="+mn-ea"/>
                <a:cs typeface="+mn-cs"/>
              </a:rPr>
              <a:t> </a:t>
            </a:r>
            <a:r>
              <a:rPr lang="en-AU" sz="1200" b="0" i="0" kern="1200" dirty="0">
                <a:solidFill>
                  <a:schemeClr val="tx1"/>
                </a:solidFill>
                <a:effectLst/>
                <a:latin typeface="+mn-lt"/>
                <a:ea typeface="+mn-ea"/>
                <a:cs typeface="+mn-cs"/>
              </a:rPr>
              <a:t>the research focus was clearly trained on the return of materials to</a:t>
            </a:r>
            <a:r>
              <a:rPr lang="en-AU" sz="1200" b="0" i="0" kern="1200" baseline="0" dirty="0">
                <a:solidFill>
                  <a:schemeClr val="tx1"/>
                </a:solidFill>
                <a:effectLst/>
                <a:latin typeface="+mn-lt"/>
                <a:ea typeface="+mn-ea"/>
                <a:cs typeface="+mn-cs"/>
              </a:rPr>
              <a:t> PBCs.</a:t>
            </a:r>
            <a:endParaRPr lang="en-AU" dirty="0"/>
          </a:p>
        </p:txBody>
      </p:sp>
      <p:sp>
        <p:nvSpPr>
          <p:cNvPr id="4" name="Slide Number Placeholder 3"/>
          <p:cNvSpPr>
            <a:spLocks noGrp="1"/>
          </p:cNvSpPr>
          <p:nvPr>
            <p:ph type="sldNum" sz="quarter" idx="10"/>
          </p:nvPr>
        </p:nvSpPr>
        <p:spPr/>
        <p:txBody>
          <a:bodyPr/>
          <a:lstStyle/>
          <a:p>
            <a:fld id="{9B838ABF-884D-4145-85A0-08BE7CC00310}" type="slidenum">
              <a:rPr lang="en-US" smtClean="0"/>
              <a:t>6</a:t>
            </a:fld>
            <a:endParaRPr lang="en-US"/>
          </a:p>
        </p:txBody>
      </p:sp>
    </p:spTree>
    <p:extLst>
      <p:ext uri="{BB962C8B-B14F-4D97-AF65-F5344CB8AC3E}">
        <p14:creationId xmlns:p14="http://schemas.microsoft.com/office/powerpoint/2010/main" val="104065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We started the project with a survey of NTRBs and then conducted 3 case studies. We had</a:t>
            </a:r>
            <a:r>
              <a:rPr lang="en-AU" baseline="0" dirty="0"/>
              <a:t> more case studies lined up but they did not come to fruition because  in some cases the return proceedings were delayed and then </a:t>
            </a:r>
            <a:r>
              <a:rPr lang="en-AU" baseline="0" dirty="0" err="1"/>
              <a:t>Covid</a:t>
            </a:r>
            <a:r>
              <a:rPr lang="en-AU" baseline="0" dirty="0"/>
              <a:t> hit and made community visits impossible.</a:t>
            </a:r>
            <a:endParaRPr lang="en-AU" dirty="0"/>
          </a:p>
        </p:txBody>
      </p:sp>
      <p:sp>
        <p:nvSpPr>
          <p:cNvPr id="4" name="Slide Number Placeholder 3"/>
          <p:cNvSpPr>
            <a:spLocks noGrp="1"/>
          </p:cNvSpPr>
          <p:nvPr>
            <p:ph type="sldNum" sz="quarter" idx="10"/>
          </p:nvPr>
        </p:nvSpPr>
        <p:spPr/>
        <p:txBody>
          <a:bodyPr/>
          <a:lstStyle/>
          <a:p>
            <a:fld id="{9B838ABF-884D-4145-85A0-08BE7CC00310}" type="slidenum">
              <a:rPr lang="en-US" smtClean="0"/>
              <a:t>7</a:t>
            </a:fld>
            <a:endParaRPr lang="en-US"/>
          </a:p>
        </p:txBody>
      </p:sp>
    </p:spTree>
    <p:extLst>
      <p:ext uri="{BB962C8B-B14F-4D97-AF65-F5344CB8AC3E}">
        <p14:creationId xmlns:p14="http://schemas.microsoft.com/office/powerpoint/2010/main" val="1029824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The 2019 survey was responded</a:t>
            </a:r>
            <a:r>
              <a:rPr lang="en-AU" baseline="0" dirty="0"/>
              <a:t> to by 10 of the 13 NTRB/SPs. They reported that 1 return had taken place, 6 organisations had returns in process and 3 NTRBs were yet to begin this journey.</a:t>
            </a:r>
          </a:p>
          <a:p>
            <a:pPr marL="171450" indent="-171450">
              <a:buFont typeface="Arial" panose="020B0604020202020204" pitchFamily="34" charset="0"/>
              <a:buChar char="•"/>
            </a:pPr>
            <a:r>
              <a:rPr lang="en-AU" baseline="0" dirty="0"/>
              <a:t>3 organisations had policies in place while 4 were in the process of establishing such policies.</a:t>
            </a:r>
          </a:p>
          <a:p>
            <a:pPr marL="171450" indent="-171450">
              <a:buFont typeface="Arial" panose="020B0604020202020204" pitchFamily="34" charset="0"/>
              <a:buChar char="•"/>
            </a:pPr>
            <a:r>
              <a:rPr lang="en-AU" baseline="0" dirty="0"/>
              <a:t>NTRB Storage arrangements ranged from in-house solutions of various standards while some sought secure off-site storage. Only 3 stated that they had adequate storage facilities to care for the native title materials. </a:t>
            </a:r>
          </a:p>
          <a:p>
            <a:pPr marL="171450" indent="-171450">
              <a:spcAft>
                <a:spcPts val="600"/>
              </a:spcAft>
              <a:buFont typeface="Arial" panose="020B0604020202020204" pitchFamily="34" charset="0"/>
              <a:buChar char="•"/>
            </a:pPr>
            <a:r>
              <a:rPr lang="en-AU" dirty="0">
                <a:solidFill>
                  <a:srgbClr val="1A1918"/>
                </a:solidFill>
                <a:latin typeface="Muli Medium" pitchFamily="2" charset="77"/>
                <a:cs typeface="Arial"/>
              </a:rPr>
              <a:t>6 held at risk materials, and some materials were already lost.</a:t>
            </a:r>
          </a:p>
          <a:p>
            <a:pPr marL="171450" indent="-171450">
              <a:spcAft>
                <a:spcPts val="600"/>
              </a:spcAft>
              <a:buFont typeface="Arial" panose="020B0604020202020204" pitchFamily="34" charset="0"/>
              <a:buChar char="•"/>
            </a:pPr>
            <a:r>
              <a:rPr lang="en-AU" dirty="0">
                <a:solidFill>
                  <a:srgbClr val="1A1918"/>
                </a:solidFill>
                <a:latin typeface="Muli Medium" pitchFamily="2" charset="77"/>
                <a:cs typeface="Arial"/>
              </a:rPr>
              <a:t>Some NTRBs struggled with management and care of collections not only because of the sheer size of physical and digital materials, but also the need to digitise,</a:t>
            </a:r>
            <a:r>
              <a:rPr lang="en-AU" baseline="0" dirty="0">
                <a:solidFill>
                  <a:srgbClr val="1A1918"/>
                </a:solidFill>
                <a:latin typeface="Muli Medium" pitchFamily="2" charset="77"/>
                <a:cs typeface="Arial"/>
              </a:rPr>
              <a:t> and the need for </a:t>
            </a:r>
            <a:r>
              <a:rPr lang="en-AU" dirty="0">
                <a:solidFill>
                  <a:srgbClr val="1A1918"/>
                </a:solidFill>
                <a:latin typeface="Muli Medium" pitchFamily="2" charset="77"/>
                <a:cs typeface="Arial"/>
              </a:rPr>
              <a:t>staffing of this specialised area. 8 reported they employed</a:t>
            </a:r>
            <a:r>
              <a:rPr lang="en-AU" baseline="0" dirty="0">
                <a:solidFill>
                  <a:srgbClr val="1A1918"/>
                </a:solidFill>
                <a:latin typeface="Muli Medium" pitchFamily="2" charset="77"/>
                <a:cs typeface="Arial"/>
              </a:rPr>
              <a:t> staff to digitise, manage and file the materials. The expertise of these staff members varied from staff with no records management experience to collection/records managers, librarians and archivists. </a:t>
            </a:r>
            <a:endParaRPr lang="en-AU" dirty="0">
              <a:solidFill>
                <a:srgbClr val="1A1918"/>
              </a:solidFill>
              <a:latin typeface="Muli Medium" pitchFamily="2" charset="77"/>
              <a:cs typeface="Arial"/>
            </a:endParaRPr>
          </a:p>
          <a:p>
            <a:pPr marL="171450" indent="-171450">
              <a:spcAft>
                <a:spcPts val="600"/>
              </a:spcAft>
              <a:buFont typeface="Arial" panose="020B0604020202020204" pitchFamily="34" charset="0"/>
              <a:buChar char="•"/>
            </a:pPr>
            <a:r>
              <a:rPr lang="en-AU" dirty="0">
                <a:solidFill>
                  <a:srgbClr val="1A1918"/>
                </a:solidFill>
                <a:latin typeface="Muli Medium" pitchFamily="2" charset="77"/>
                <a:cs typeface="Arial"/>
              </a:rPr>
              <a:t>But unanimously they all struggled with resourcing returns processes.</a:t>
            </a:r>
          </a:p>
          <a:p>
            <a:endParaRPr lang="en-AU" dirty="0"/>
          </a:p>
        </p:txBody>
      </p:sp>
      <p:sp>
        <p:nvSpPr>
          <p:cNvPr id="4" name="Slide Number Placeholder 3"/>
          <p:cNvSpPr>
            <a:spLocks noGrp="1"/>
          </p:cNvSpPr>
          <p:nvPr>
            <p:ph type="sldNum" sz="quarter" idx="10"/>
          </p:nvPr>
        </p:nvSpPr>
        <p:spPr/>
        <p:txBody>
          <a:bodyPr/>
          <a:lstStyle/>
          <a:p>
            <a:fld id="{9B838ABF-884D-4145-85A0-08BE7CC00310}" type="slidenum">
              <a:rPr lang="en-US" smtClean="0"/>
              <a:t>8</a:t>
            </a:fld>
            <a:endParaRPr lang="en-US"/>
          </a:p>
        </p:txBody>
      </p:sp>
    </p:spTree>
    <p:extLst>
      <p:ext uri="{BB962C8B-B14F-4D97-AF65-F5344CB8AC3E}">
        <p14:creationId xmlns:p14="http://schemas.microsoft.com/office/powerpoint/2010/main" val="2206388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first case study of the RNTM project was looking at the transfer</a:t>
            </a:r>
            <a:r>
              <a:rPr lang="en-AU" baseline="0" dirty="0"/>
              <a:t> of material </a:t>
            </a:r>
            <a:r>
              <a:rPr lang="en-AU" dirty="0"/>
              <a:t>between YMAC and RRKAC. </a:t>
            </a:r>
          </a:p>
          <a:p>
            <a:endParaRPr lang="en-AU" dirty="0"/>
          </a:p>
          <a:p>
            <a:r>
              <a:rPr lang="en-AU" dirty="0"/>
              <a:t>YMAC developed policies and processes for two types of returns to</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1" kern="1200" dirty="0">
                <a:solidFill>
                  <a:schemeClr val="tx1"/>
                </a:solidFill>
                <a:effectLst/>
                <a:latin typeface="+mn-lt"/>
                <a:ea typeface="+mn-ea"/>
                <a:cs typeface="+mn-cs"/>
              </a:rPr>
              <a:t>Common law holders</a:t>
            </a:r>
            <a:r>
              <a:rPr lang="en-AU" sz="1200" b="1"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 where materials related to the whole claim are returned to the native title holders for collective management and access – usually facilitated by a PBC who is nominated as repository</a:t>
            </a:r>
          </a:p>
          <a:p>
            <a:pPr marL="628650" lvl="1" indent="-171450">
              <a:buFont typeface="Arial" panose="020B0604020202020204" pitchFamily="34" charset="0"/>
              <a:buChar char="•"/>
            </a:pPr>
            <a:r>
              <a:rPr lang="en-AU" b="1" dirty="0"/>
              <a:t>personal returns </a:t>
            </a:r>
            <a:r>
              <a:rPr lang="en-AU" sz="1200" kern="1200" dirty="0">
                <a:solidFill>
                  <a:schemeClr val="tx1"/>
                </a:solidFill>
                <a:effectLst/>
                <a:latin typeface="+mn-lt"/>
                <a:ea typeface="+mn-ea"/>
                <a:cs typeface="+mn-cs"/>
              </a:rPr>
              <a:t>to an individual or a family, containing their own/family statements and recordings and/or genealogies;</a:t>
            </a:r>
          </a:p>
          <a:p>
            <a:pPr marL="0" lvl="0" indent="0">
              <a:buFont typeface="Arial" panose="020B0604020202020204" pitchFamily="34" charset="0"/>
              <a:buNone/>
            </a:pPr>
            <a:endParaRPr lang="en-AU" sz="1200" kern="1200" dirty="0">
              <a:solidFill>
                <a:schemeClr val="tx1"/>
              </a:solidFill>
              <a:effectLst/>
              <a:latin typeface="+mn-lt"/>
              <a:ea typeface="+mn-ea"/>
              <a:cs typeface="+mn-cs"/>
            </a:endParaRPr>
          </a:p>
          <a:p>
            <a:pPr marL="0" lvl="0" indent="0">
              <a:buFont typeface="Arial" panose="020B0604020202020204" pitchFamily="34" charset="0"/>
              <a:buNone/>
            </a:pPr>
            <a:r>
              <a:rPr lang="en-AU" sz="1200" kern="1200" dirty="0">
                <a:solidFill>
                  <a:schemeClr val="tx1"/>
                </a:solidFill>
                <a:effectLst/>
                <a:latin typeface="+mn-lt"/>
                <a:ea typeface="+mn-ea"/>
                <a:cs typeface="+mn-cs"/>
              </a:rPr>
              <a:t>RRKAC</a:t>
            </a:r>
            <a:r>
              <a:rPr lang="en-AU" sz="1200" kern="1200" baseline="0" dirty="0">
                <a:solidFill>
                  <a:schemeClr val="tx1"/>
                </a:solidFill>
                <a:effectLst/>
                <a:latin typeface="+mn-lt"/>
                <a:ea typeface="+mn-ea"/>
                <a:cs typeface="+mn-cs"/>
              </a:rPr>
              <a:t> and YMAC started talking about returning NT materials in January 2018, even before their second determination in April 2018 after 15 years of research and legal process.</a:t>
            </a:r>
          </a:p>
          <a:p>
            <a:pPr marL="0" lvl="0" indent="0">
              <a:buFont typeface="Arial" panose="020B0604020202020204" pitchFamily="34" charset="0"/>
              <a:buNone/>
            </a:pPr>
            <a:endParaRPr lang="en-AU" sz="1200" kern="1200" baseline="0" dirty="0">
              <a:solidFill>
                <a:schemeClr val="tx1"/>
              </a:solidFill>
              <a:effectLst/>
              <a:latin typeface="+mn-lt"/>
              <a:ea typeface="+mn-ea"/>
              <a:cs typeface="+mn-cs"/>
            </a:endParaRPr>
          </a:p>
          <a:p>
            <a:pPr marL="0" lvl="0" indent="0">
              <a:buFont typeface="Arial" panose="020B0604020202020204" pitchFamily="34" charset="0"/>
              <a:buNone/>
            </a:pPr>
            <a:r>
              <a:rPr lang="en-AU" sz="1200" kern="1200" baseline="0" dirty="0">
                <a:solidFill>
                  <a:schemeClr val="tx1"/>
                </a:solidFill>
                <a:effectLst/>
                <a:latin typeface="+mn-lt"/>
                <a:ea typeface="+mn-ea"/>
                <a:cs typeface="+mn-cs"/>
              </a:rPr>
              <a:t>YMAC developed a best practice process. Based on a collaborative approach 3 workshops were held in 2018 where they: </a:t>
            </a:r>
          </a:p>
          <a:p>
            <a:pPr marL="628650" lvl="1" indent="-171450">
              <a:buFont typeface="Arial" panose="020B0604020202020204" pitchFamily="34" charset="0"/>
              <a:buChar char="•"/>
            </a:pPr>
            <a:r>
              <a:rPr lang="en-AU" sz="1200" kern="1200" baseline="0" dirty="0">
                <a:solidFill>
                  <a:schemeClr val="tx1"/>
                </a:solidFill>
                <a:effectLst/>
                <a:latin typeface="+mn-lt"/>
                <a:ea typeface="+mn-ea"/>
                <a:cs typeface="+mn-cs"/>
              </a:rPr>
              <a:t>provided information over the process and what materials were returned</a:t>
            </a:r>
          </a:p>
          <a:p>
            <a:pPr marL="628650" lvl="1" indent="-171450">
              <a:buFont typeface="Arial" panose="020B0604020202020204" pitchFamily="34" charset="0"/>
              <a:buChar char="•"/>
            </a:pPr>
            <a:r>
              <a:rPr lang="en-AU" sz="1200" kern="1200" baseline="0" dirty="0">
                <a:solidFill>
                  <a:schemeClr val="tx1"/>
                </a:solidFill>
                <a:effectLst/>
                <a:latin typeface="+mn-lt"/>
                <a:ea typeface="+mn-ea"/>
                <a:cs typeface="+mn-cs"/>
              </a:rPr>
              <a:t>RRKAC as PBC was established as the holder of the materials</a:t>
            </a:r>
          </a:p>
          <a:p>
            <a:pPr marL="628650" lvl="1" indent="-171450">
              <a:buFont typeface="Arial" panose="020B0604020202020204" pitchFamily="34" charset="0"/>
              <a:buChar char="•"/>
            </a:pPr>
            <a:r>
              <a:rPr lang="en-AU" sz="1200" kern="1200" baseline="0" dirty="0">
                <a:solidFill>
                  <a:schemeClr val="tx1"/>
                </a:solidFill>
                <a:effectLst/>
                <a:latin typeface="+mn-lt"/>
                <a:ea typeface="+mn-ea"/>
                <a:cs typeface="+mn-cs"/>
              </a:rPr>
              <a:t>workshop with family members about family specific information</a:t>
            </a:r>
          </a:p>
          <a:p>
            <a:pPr marL="628650" lvl="1" indent="-171450">
              <a:buFont typeface="Arial" panose="020B0604020202020204" pitchFamily="34" charset="0"/>
              <a:buChar char="•"/>
            </a:pPr>
            <a:r>
              <a:rPr lang="en-AU" sz="1200" kern="1200" baseline="0" dirty="0">
                <a:solidFill>
                  <a:schemeClr val="tx1"/>
                </a:solidFill>
                <a:effectLst/>
                <a:latin typeface="+mn-lt"/>
                <a:ea typeface="+mn-ea"/>
                <a:cs typeface="+mn-cs"/>
              </a:rPr>
              <a:t>consultations re personal returns, culturally restricted material</a:t>
            </a:r>
          </a:p>
          <a:p>
            <a:pPr marL="628650" lvl="1" indent="-171450">
              <a:buFont typeface="Arial" panose="020B0604020202020204" pitchFamily="34" charset="0"/>
              <a:buChar char="•"/>
            </a:pPr>
            <a:r>
              <a:rPr lang="en-AU" sz="1200" kern="1200" baseline="0" dirty="0">
                <a:solidFill>
                  <a:schemeClr val="tx1"/>
                </a:solidFill>
                <a:effectLst/>
                <a:latin typeface="+mn-lt"/>
                <a:ea typeface="+mn-ea"/>
                <a:cs typeface="+mn-cs"/>
              </a:rPr>
              <a:t>collaborative work on policy document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Benefit of the workshops and developing a policy was for Robe River Kuruma (RRK) People to make the decision about how they wanted their materials managed going into the future. Writing the policy started in October 2018 and took 12 weeks till final draft. </a:t>
            </a:r>
          </a:p>
          <a:p>
            <a:pPr marL="171450" lvl="0" indent="-171450">
              <a:buFont typeface="Arial" panose="020B0604020202020204" pitchFamily="34" charset="0"/>
              <a:buChar char="•"/>
            </a:pPr>
            <a:endParaRPr lang="en-AU" sz="1200" kern="1200" baseline="0" dirty="0">
              <a:solidFill>
                <a:schemeClr val="tx1"/>
              </a:solidFill>
              <a:effectLst/>
              <a:latin typeface="+mn-lt"/>
              <a:ea typeface="+mn-ea"/>
              <a:cs typeface="+mn-cs"/>
            </a:endParaRPr>
          </a:p>
          <a:p>
            <a:pPr marL="171450" lvl="0" indent="-171450">
              <a:buFont typeface="Arial" panose="020B0604020202020204" pitchFamily="34" charset="0"/>
              <a:buChar char="•"/>
            </a:pPr>
            <a:endParaRPr lang="en-AU" sz="1200" kern="1200" baseline="0" dirty="0">
              <a:solidFill>
                <a:schemeClr val="tx1"/>
              </a:solidFill>
              <a:effectLst/>
              <a:latin typeface="+mn-lt"/>
              <a:ea typeface="+mn-ea"/>
              <a:cs typeface="+mn-cs"/>
            </a:endParaRPr>
          </a:p>
          <a:p>
            <a:pPr marL="628650" lvl="1" indent="-171450">
              <a:buFont typeface="Arial" panose="020B0604020202020204" pitchFamily="34" charset="0"/>
              <a:buChar char="•"/>
            </a:pPr>
            <a:endParaRPr lang="en-AU" sz="1200" kern="1200" baseline="0" dirty="0">
              <a:solidFill>
                <a:schemeClr val="tx1"/>
              </a:solidFill>
              <a:effectLst/>
              <a:latin typeface="+mn-lt"/>
              <a:ea typeface="+mn-ea"/>
              <a:cs typeface="+mn-cs"/>
            </a:endParaRPr>
          </a:p>
          <a:p>
            <a:pPr marL="628650" lvl="1" indent="-171450">
              <a:buFont typeface="Arial" panose="020B0604020202020204" pitchFamily="34" charset="0"/>
              <a:buChar char="•"/>
            </a:pP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9B838ABF-884D-4145-85A0-08BE7CC00310}" type="slidenum">
              <a:rPr lang="en-US" smtClean="0"/>
              <a:t>9</a:t>
            </a:fld>
            <a:endParaRPr lang="en-US"/>
          </a:p>
        </p:txBody>
      </p:sp>
    </p:spTree>
    <p:extLst>
      <p:ext uri="{BB962C8B-B14F-4D97-AF65-F5344CB8AC3E}">
        <p14:creationId xmlns:p14="http://schemas.microsoft.com/office/powerpoint/2010/main" val="2327331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3747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408B779-060C-DA4D-B463-44FA2A4807A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3278" y="214327"/>
            <a:ext cx="641343" cy="953253"/>
          </a:xfrm>
          <a:prstGeom prst="rect">
            <a:avLst/>
          </a:prstGeom>
        </p:spPr>
      </p:pic>
      <p:sp>
        <p:nvSpPr>
          <p:cNvPr id="4" name="TextBox 3">
            <a:extLst>
              <a:ext uri="{FF2B5EF4-FFF2-40B4-BE49-F238E27FC236}">
                <a16:creationId xmlns:a16="http://schemas.microsoft.com/office/drawing/2014/main" id="{0E7C46AD-AE98-C440-AC12-B72F552D2925}"/>
              </a:ext>
            </a:extLst>
          </p:cNvPr>
          <p:cNvSpPr txBox="1"/>
          <p:nvPr userDrawn="1"/>
        </p:nvSpPr>
        <p:spPr>
          <a:xfrm>
            <a:off x="0" y="4858315"/>
            <a:ext cx="1441342" cy="215444"/>
          </a:xfrm>
          <a:prstGeom prst="rect">
            <a:avLst/>
          </a:prstGeom>
          <a:noFill/>
        </p:spPr>
        <p:txBody>
          <a:bodyPr wrap="square" rtlCol="0">
            <a:spAutoFit/>
          </a:bodyPr>
          <a:lstStyle/>
          <a:p>
            <a:pPr algn="ctr"/>
            <a:r>
              <a:rPr lang="en-US" sz="800" b="1" dirty="0" err="1">
                <a:latin typeface="Muli ExtraBold" pitchFamily="2" charset="77"/>
              </a:rPr>
              <a:t>aiatsis.gov.au</a:t>
            </a:r>
            <a:endParaRPr lang="en-US" sz="800" b="1" dirty="0">
              <a:latin typeface="Muli ExtraBold" pitchFamily="2" charset="77"/>
            </a:endParaRPr>
          </a:p>
        </p:txBody>
      </p:sp>
    </p:spTree>
    <p:extLst>
      <p:ext uri="{BB962C8B-B14F-4D97-AF65-F5344CB8AC3E}">
        <p14:creationId xmlns:p14="http://schemas.microsoft.com/office/powerpoint/2010/main" val="825436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964AC7-8278-9F44-B95A-E12DB2FCC33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743417" y="1119579"/>
            <a:ext cx="7912100" cy="63499"/>
          </a:xfrm>
          <a:prstGeom prst="rect">
            <a:avLst/>
          </a:prstGeom>
        </p:spPr>
      </p:pic>
      <p:pic>
        <p:nvPicPr>
          <p:cNvPr id="5" name="Picture 4">
            <a:extLst>
              <a:ext uri="{FF2B5EF4-FFF2-40B4-BE49-F238E27FC236}">
                <a16:creationId xmlns:a16="http://schemas.microsoft.com/office/drawing/2014/main" id="{4FF254AC-32EA-CA43-9282-FE2A1926153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3278" y="214327"/>
            <a:ext cx="641343" cy="953253"/>
          </a:xfrm>
          <a:prstGeom prst="rect">
            <a:avLst/>
          </a:prstGeom>
        </p:spPr>
      </p:pic>
      <p:sp>
        <p:nvSpPr>
          <p:cNvPr id="6" name="TextBox 5">
            <a:extLst>
              <a:ext uri="{FF2B5EF4-FFF2-40B4-BE49-F238E27FC236}">
                <a16:creationId xmlns:a16="http://schemas.microsoft.com/office/drawing/2014/main" id="{0E7C46AD-AE98-C440-AC12-B72F552D2925}"/>
              </a:ext>
            </a:extLst>
          </p:cNvPr>
          <p:cNvSpPr txBox="1"/>
          <p:nvPr userDrawn="1"/>
        </p:nvSpPr>
        <p:spPr>
          <a:xfrm>
            <a:off x="0" y="4858315"/>
            <a:ext cx="1441342" cy="215444"/>
          </a:xfrm>
          <a:prstGeom prst="rect">
            <a:avLst/>
          </a:prstGeom>
          <a:noFill/>
        </p:spPr>
        <p:txBody>
          <a:bodyPr wrap="square" rtlCol="0">
            <a:spAutoFit/>
          </a:bodyPr>
          <a:lstStyle/>
          <a:p>
            <a:pPr algn="ctr"/>
            <a:r>
              <a:rPr lang="en-US" sz="800" b="1" dirty="0" err="1">
                <a:latin typeface="Muli ExtraBold" pitchFamily="2" charset="77"/>
              </a:rPr>
              <a:t>aiatsis.gov.au</a:t>
            </a:r>
            <a:endParaRPr lang="en-US" sz="800" b="1" dirty="0">
              <a:latin typeface="Muli ExtraBold" pitchFamily="2" charset="77"/>
            </a:endParaRPr>
          </a:p>
        </p:txBody>
      </p:sp>
    </p:spTree>
    <p:extLst>
      <p:ext uri="{BB962C8B-B14F-4D97-AF65-F5344CB8AC3E}">
        <p14:creationId xmlns:p14="http://schemas.microsoft.com/office/powerpoint/2010/main" val="1175713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964AC7-8278-9F44-B95A-E12DB2FCC33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743417" y="1119579"/>
            <a:ext cx="7912100" cy="63499"/>
          </a:xfrm>
          <a:prstGeom prst="rect">
            <a:avLst/>
          </a:prstGeom>
        </p:spPr>
      </p:pic>
    </p:spTree>
    <p:extLst>
      <p:ext uri="{BB962C8B-B14F-4D97-AF65-F5344CB8AC3E}">
        <p14:creationId xmlns:p14="http://schemas.microsoft.com/office/powerpoint/2010/main" val="2309711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3839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A21FCF-7E22-524E-A00D-9222C68406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3278" y="214327"/>
            <a:ext cx="641343" cy="953253"/>
          </a:xfrm>
          <a:prstGeom prst="rect">
            <a:avLst/>
          </a:prstGeom>
        </p:spPr>
      </p:pic>
      <p:sp>
        <p:nvSpPr>
          <p:cNvPr id="5" name="TextBox 4">
            <a:extLst>
              <a:ext uri="{FF2B5EF4-FFF2-40B4-BE49-F238E27FC236}">
                <a16:creationId xmlns:a16="http://schemas.microsoft.com/office/drawing/2014/main" id="{B20D99C2-E1DE-6340-BF8B-10F6647567D5}"/>
              </a:ext>
            </a:extLst>
          </p:cNvPr>
          <p:cNvSpPr txBox="1"/>
          <p:nvPr userDrawn="1"/>
        </p:nvSpPr>
        <p:spPr>
          <a:xfrm>
            <a:off x="0" y="4858315"/>
            <a:ext cx="1441342" cy="215444"/>
          </a:xfrm>
          <a:prstGeom prst="rect">
            <a:avLst/>
          </a:prstGeom>
          <a:noFill/>
        </p:spPr>
        <p:txBody>
          <a:bodyPr wrap="square" rtlCol="0">
            <a:spAutoFit/>
          </a:bodyPr>
          <a:lstStyle/>
          <a:p>
            <a:pPr algn="ctr"/>
            <a:r>
              <a:rPr lang="en-US" sz="800" b="1" dirty="0" err="1">
                <a:latin typeface="Muli ExtraBold" pitchFamily="2" charset="77"/>
              </a:rPr>
              <a:t>aiatsis.gov.au</a:t>
            </a:r>
            <a:endParaRPr lang="en-US" sz="800" b="1" dirty="0">
              <a:latin typeface="Muli ExtraBold" pitchFamily="2" charset="77"/>
            </a:endParaRPr>
          </a:p>
        </p:txBody>
      </p:sp>
      <p:pic>
        <p:nvPicPr>
          <p:cNvPr id="6" name="Picture 5">
            <a:extLst>
              <a:ext uri="{FF2B5EF4-FFF2-40B4-BE49-F238E27FC236}">
                <a16:creationId xmlns:a16="http://schemas.microsoft.com/office/drawing/2014/main" id="{26CFBBC8-7710-4B49-BAEB-6F68D1FA5AC3}"/>
              </a:ext>
            </a:extLst>
          </p:cNvPr>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a:xfrm rot="5400000">
            <a:off x="-971442" y="2669532"/>
            <a:ext cx="4860000" cy="46800"/>
          </a:xfrm>
          <a:prstGeom prst="rect">
            <a:avLst/>
          </a:prstGeom>
        </p:spPr>
      </p:pic>
    </p:spTree>
    <p:extLst>
      <p:ext uri="{BB962C8B-B14F-4D97-AF65-F5344CB8AC3E}">
        <p14:creationId xmlns:p14="http://schemas.microsoft.com/office/powerpoint/2010/main" val="2125217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6CFBBC8-7710-4B49-BAEB-6F68D1FA5AC3}"/>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971442" y="2669532"/>
            <a:ext cx="4860000" cy="46800"/>
          </a:xfrm>
          <a:prstGeom prst="rect">
            <a:avLst/>
          </a:prstGeom>
        </p:spPr>
      </p:pic>
    </p:spTree>
    <p:extLst>
      <p:ext uri="{BB962C8B-B14F-4D97-AF65-F5344CB8AC3E}">
        <p14:creationId xmlns:p14="http://schemas.microsoft.com/office/powerpoint/2010/main" val="42122437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79" y="-1"/>
            <a:ext cx="9265920" cy="5212080"/>
          </a:xfrm>
          <a:prstGeom prst="rect">
            <a:avLst/>
          </a:prstGeom>
        </p:spPr>
      </p:pic>
    </p:spTree>
    <p:extLst>
      <p:ext uri="{BB962C8B-B14F-4D97-AF65-F5344CB8AC3E}">
        <p14:creationId xmlns:p14="http://schemas.microsoft.com/office/powerpoint/2010/main" val="4116444812"/>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79" y="-1"/>
            <a:ext cx="9265920" cy="5212080"/>
          </a:xfrm>
          <a:prstGeom prst="rect">
            <a:avLst/>
          </a:prstGeom>
        </p:spPr>
      </p:pic>
    </p:spTree>
    <p:extLst>
      <p:ext uri="{BB962C8B-B14F-4D97-AF65-F5344CB8AC3E}">
        <p14:creationId xmlns:p14="http://schemas.microsoft.com/office/powerpoint/2010/main" val="367669265"/>
      </p:ext>
    </p:extLst>
  </p:cSld>
  <p:clrMap bg1="lt1" tx1="dk1" bg2="lt2" tx2="dk2" accent1="accent1" accent2="accent2" accent3="accent3" accent4="accent4" accent5="accent5" accent6="accent6" hlink="hlink" folHlink="folHlink"/>
  <p:sldLayoutIdLst>
    <p:sldLayoutId id="214748365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79" y="-1"/>
            <a:ext cx="9265920" cy="5212080"/>
          </a:xfrm>
          <a:prstGeom prst="rect">
            <a:avLst/>
          </a:prstGeom>
        </p:spPr>
      </p:pic>
    </p:spTree>
    <p:extLst>
      <p:ext uri="{BB962C8B-B14F-4D97-AF65-F5344CB8AC3E}">
        <p14:creationId xmlns:p14="http://schemas.microsoft.com/office/powerpoint/2010/main" val="858487068"/>
      </p:ext>
    </p:extLst>
  </p:cSld>
  <p:clrMap bg1="lt1" tx1="dk1" bg2="lt2" tx2="dk2" accent1="accent1" accent2="accent2" accent3="accent3" accent4="accent4" accent5="accent5" accent6="accent6" hlink="hlink" folHlink="folHlink"/>
  <p:sldLayoutIdLst>
    <p:sldLayoutId id="214748365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79" y="-1"/>
            <a:ext cx="9265920" cy="5212080"/>
          </a:xfrm>
          <a:prstGeom prst="rect">
            <a:avLst/>
          </a:prstGeom>
        </p:spPr>
      </p:pic>
    </p:spTree>
    <p:extLst>
      <p:ext uri="{BB962C8B-B14F-4D97-AF65-F5344CB8AC3E}">
        <p14:creationId xmlns:p14="http://schemas.microsoft.com/office/powerpoint/2010/main" val="2417874199"/>
      </p:ext>
    </p:extLst>
  </p:cSld>
  <p:clrMap bg1="lt1" tx1="dk1" bg2="lt2" tx2="dk2" accent1="accent1" accent2="accent2" accent3="accent3" accent4="accent4" accent5="accent5" accent6="accent6" hlink="hlink" folHlink="folHlink"/>
  <p:sldLayoutIdLst>
    <p:sldLayoutId id="214748366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79" y="-1"/>
            <a:ext cx="9265920" cy="5212080"/>
          </a:xfrm>
          <a:prstGeom prst="rect">
            <a:avLst/>
          </a:prstGeom>
        </p:spPr>
      </p:pic>
    </p:spTree>
    <p:extLst>
      <p:ext uri="{BB962C8B-B14F-4D97-AF65-F5344CB8AC3E}">
        <p14:creationId xmlns:p14="http://schemas.microsoft.com/office/powerpoint/2010/main" val="4292654450"/>
      </p:ext>
    </p:extLst>
  </p:cSld>
  <p:clrMap bg1="lt1" tx1="dk1" bg2="lt2" tx2="dk2" accent1="accent1" accent2="accent2" accent3="accent3" accent4="accent4" accent5="accent5" accent6="accent6" hlink="hlink" folHlink="folHlink"/>
  <p:sldLayoutIdLst>
    <p:sldLayoutId id="214748367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79" y="-1"/>
            <a:ext cx="9265920" cy="5212080"/>
          </a:xfrm>
          <a:prstGeom prst="rect">
            <a:avLst/>
          </a:prstGeom>
        </p:spPr>
      </p:pic>
    </p:spTree>
    <p:extLst>
      <p:ext uri="{BB962C8B-B14F-4D97-AF65-F5344CB8AC3E}">
        <p14:creationId xmlns:p14="http://schemas.microsoft.com/office/powerpoint/2010/main" val="1296069316"/>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79" y="-1"/>
            <a:ext cx="9265920" cy="5212080"/>
          </a:xfrm>
          <a:prstGeom prst="rect">
            <a:avLst/>
          </a:prstGeom>
        </p:spPr>
      </p:pic>
    </p:spTree>
    <p:extLst>
      <p:ext uri="{BB962C8B-B14F-4D97-AF65-F5344CB8AC3E}">
        <p14:creationId xmlns:p14="http://schemas.microsoft.com/office/powerpoint/2010/main" val="3427034525"/>
      </p:ext>
    </p:extLst>
  </p:cSld>
  <p:clrMap bg1="lt1" tx1="dk1" bg2="lt2" tx2="dk2" accent1="accent1" accent2="accent2" accent3="accent3" accent4="accent4" accent5="accent5" accent6="accent6" hlink="hlink" folHlink="folHlink"/>
  <p:sldLayoutIdLst>
    <p:sldLayoutId id="214748367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aiatsis.gov.au/research/current-projects/returning-native-title-materials"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9B51B6-5A3D-B84F-8C81-D3673F9066B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9398" y="1376806"/>
            <a:ext cx="1360487" cy="2000282"/>
          </a:xfrm>
          <a:prstGeom prst="rect">
            <a:avLst/>
          </a:prstGeom>
        </p:spPr>
      </p:pic>
      <p:sp>
        <p:nvSpPr>
          <p:cNvPr id="4" name="TextBox 3"/>
          <p:cNvSpPr txBox="1"/>
          <p:nvPr/>
        </p:nvSpPr>
        <p:spPr>
          <a:xfrm>
            <a:off x="2706624" y="1499784"/>
            <a:ext cx="6739128" cy="1508105"/>
          </a:xfrm>
          <a:prstGeom prst="rect">
            <a:avLst/>
          </a:prstGeom>
          <a:noFill/>
        </p:spPr>
        <p:txBody>
          <a:bodyPr wrap="square" lIns="0" tIns="0" rIns="0" bIns="0" rtlCol="0" anchor="b" anchorCtr="0">
            <a:spAutoFit/>
          </a:bodyPr>
          <a:lstStyle/>
          <a:p>
            <a:r>
              <a:rPr lang="en-AU" sz="2800" b="1" dirty="0">
                <a:solidFill>
                  <a:schemeClr val="bg1"/>
                </a:solidFill>
                <a:latin typeface="Muli ExtraBold" pitchFamily="2" charset="77"/>
                <a:cs typeface="Arial"/>
              </a:rPr>
              <a:t>Returning native title materials - </a:t>
            </a:r>
          </a:p>
          <a:p>
            <a:r>
              <a:rPr lang="en-AU" sz="2800" b="1" dirty="0">
                <a:solidFill>
                  <a:srgbClr val="E36741"/>
                </a:solidFill>
                <a:latin typeface="Muli ExtraBold" pitchFamily="2" charset="77"/>
                <a:cs typeface="Arial"/>
              </a:rPr>
              <a:t>30 years in the too hard basket</a:t>
            </a:r>
          </a:p>
          <a:p>
            <a:endParaRPr lang="en-US" sz="1400" dirty="0">
              <a:solidFill>
                <a:schemeClr val="bg1"/>
              </a:solidFill>
              <a:latin typeface="Muli Medium" pitchFamily="2" charset="77"/>
              <a:cs typeface="Arial"/>
            </a:endParaRPr>
          </a:p>
          <a:p>
            <a:endParaRPr lang="en-US" sz="1400" dirty="0">
              <a:solidFill>
                <a:schemeClr val="bg1"/>
              </a:solidFill>
              <a:latin typeface="Muli Medium" pitchFamily="2" charset="77"/>
              <a:cs typeface="Arial"/>
            </a:endParaRPr>
          </a:p>
          <a:p>
            <a:r>
              <a:rPr lang="en-US" sz="1400" dirty="0">
                <a:solidFill>
                  <a:schemeClr val="bg1"/>
                </a:solidFill>
                <a:latin typeface="Muli Medium" pitchFamily="2" charset="77"/>
                <a:cs typeface="Arial"/>
              </a:rPr>
              <a:t>Dr Lisa Strelein and Dr Christiane Keller</a:t>
            </a:r>
          </a:p>
        </p:txBody>
      </p:sp>
    </p:spTree>
    <p:extLst>
      <p:ext uri="{BB962C8B-B14F-4D97-AF65-F5344CB8AC3E}">
        <p14:creationId xmlns:p14="http://schemas.microsoft.com/office/powerpoint/2010/main" val="2999144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B941F9-E9A3-764B-8D41-AF9C671E6A54}"/>
              </a:ext>
            </a:extLst>
          </p:cNvPr>
          <p:cNvSpPr txBox="1"/>
          <p:nvPr/>
        </p:nvSpPr>
        <p:spPr>
          <a:xfrm>
            <a:off x="1742800" y="1061299"/>
            <a:ext cx="6458225" cy="1692771"/>
          </a:xfrm>
          <a:prstGeom prst="rect">
            <a:avLst/>
          </a:prstGeom>
          <a:noFill/>
        </p:spPr>
        <p:txBody>
          <a:bodyPr wrap="square" lIns="0" tIns="0" rIns="0" bIns="0" rtlCol="0">
            <a:spAutoFit/>
          </a:bodyPr>
          <a:lstStyle/>
          <a:p>
            <a:pPr marL="285750" indent="-285750">
              <a:spcAft>
                <a:spcPts val="600"/>
              </a:spcAft>
              <a:buFont typeface="Arial" panose="020B0604020202020204" pitchFamily="34" charset="0"/>
              <a:buChar char="•"/>
            </a:pPr>
            <a:r>
              <a:rPr lang="en-AU" dirty="0">
                <a:solidFill>
                  <a:srgbClr val="1A1918"/>
                </a:solidFill>
                <a:latin typeface="Muli Medium" pitchFamily="2" charset="77"/>
                <a:cs typeface="Arial"/>
              </a:rPr>
              <a:t>delays and road blocks</a:t>
            </a:r>
          </a:p>
          <a:p>
            <a:pPr marL="285750" indent="-285750">
              <a:spcAft>
                <a:spcPts val="600"/>
              </a:spcAft>
              <a:buFont typeface="Arial" panose="020B0604020202020204" pitchFamily="34" charset="0"/>
              <a:buChar char="•"/>
            </a:pPr>
            <a:r>
              <a:rPr lang="en-AU" dirty="0">
                <a:solidFill>
                  <a:srgbClr val="1A1918"/>
                </a:solidFill>
                <a:latin typeface="Muli Medium" pitchFamily="2" charset="77"/>
                <a:cs typeface="Arial"/>
              </a:rPr>
              <a:t>index and materials were provided to RRKAC in Jan 2020</a:t>
            </a:r>
          </a:p>
          <a:p>
            <a:pPr marL="285750" indent="-285750">
              <a:spcAft>
                <a:spcPts val="600"/>
              </a:spcAft>
              <a:buFont typeface="Arial" panose="020B0604020202020204" pitchFamily="34" charset="0"/>
              <a:buChar char="•"/>
            </a:pPr>
            <a:r>
              <a:rPr lang="en-AU" dirty="0">
                <a:solidFill>
                  <a:srgbClr val="1A1918"/>
                </a:solidFill>
                <a:latin typeface="Muli Medium" pitchFamily="2" charset="77"/>
                <a:cs typeface="Arial"/>
              </a:rPr>
              <a:t>personal returns are ongoing</a:t>
            </a:r>
          </a:p>
          <a:p>
            <a:pPr marL="285750" indent="-285750">
              <a:spcAft>
                <a:spcPts val="600"/>
              </a:spcAft>
              <a:buFont typeface="Arial" panose="020B0604020202020204" pitchFamily="34" charset="0"/>
              <a:buChar char="•"/>
            </a:pPr>
            <a:r>
              <a:rPr lang="en-AU" dirty="0">
                <a:solidFill>
                  <a:srgbClr val="1A1918"/>
                </a:solidFill>
                <a:latin typeface="Muli Medium" pitchFamily="2" charset="77"/>
                <a:cs typeface="Arial"/>
              </a:rPr>
              <a:t>cost of return</a:t>
            </a:r>
          </a:p>
          <a:p>
            <a:pPr marL="285750" indent="-285750">
              <a:spcAft>
                <a:spcPts val="600"/>
              </a:spcAft>
              <a:buFont typeface="Arial" panose="020B0604020202020204" pitchFamily="34" charset="0"/>
              <a:buChar char="•"/>
            </a:pPr>
            <a:r>
              <a:rPr lang="en-AU" dirty="0">
                <a:solidFill>
                  <a:srgbClr val="1A1918"/>
                </a:solidFill>
                <a:latin typeface="Muli Medium" pitchFamily="2" charset="77"/>
                <a:cs typeface="Arial"/>
              </a:rPr>
              <a:t>lessons learned</a:t>
            </a:r>
          </a:p>
        </p:txBody>
      </p:sp>
      <p:sp>
        <p:nvSpPr>
          <p:cNvPr id="4" name="Rectangle 2"/>
          <p:cNvSpPr>
            <a:spLocks noChangeArrowheads="1"/>
          </p:cNvSpPr>
          <p:nvPr/>
        </p:nvSpPr>
        <p:spPr bwMode="auto">
          <a:xfrm>
            <a:off x="2924174" y="668812"/>
            <a:ext cx="612457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pic>
        <p:nvPicPr>
          <p:cNvPr id="1025" name="Picture 10"/>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94830" y="2071038"/>
            <a:ext cx="4161694" cy="276731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4694830" y="4798824"/>
            <a:ext cx="416169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000" i="0" u="none" strike="noStrike" cap="none" normalizeH="0" baseline="0" dirty="0">
                <a:ln>
                  <a:noFill/>
                </a:ln>
                <a:solidFill>
                  <a:srgbClr val="303031"/>
                </a:solidFill>
                <a:effectLst/>
                <a:latin typeface="Muli" pitchFamily="2" charset="0"/>
                <a:ea typeface="Calibri" panose="020F0502020204030204" pitchFamily="34" charset="0"/>
                <a:cs typeface="Arial" panose="020B0604020202020204" pitchFamily="34" charset="0"/>
              </a:rPr>
              <a:t>Working</a:t>
            </a:r>
            <a:r>
              <a:rPr kumimoji="0" lang="en-AU" altLang="en-US" sz="1000" i="0" u="none" strike="noStrike" cap="none" normalizeH="0" dirty="0">
                <a:ln>
                  <a:noFill/>
                </a:ln>
                <a:solidFill>
                  <a:srgbClr val="303031"/>
                </a:solidFill>
                <a:effectLst/>
                <a:latin typeface="Muli" pitchFamily="2" charset="0"/>
                <a:ea typeface="Calibri" panose="020F0502020204030204" pitchFamily="34" charset="0"/>
                <a:cs typeface="Arial" panose="020B0604020202020204" pitchFamily="34" charset="0"/>
              </a:rPr>
              <a:t> </a:t>
            </a:r>
            <a:r>
              <a:rPr kumimoji="0" lang="en-AU" altLang="en-US" sz="1000" i="0" u="none" strike="noStrike" cap="none" normalizeH="0" baseline="0" dirty="0">
                <a:ln>
                  <a:noFill/>
                </a:ln>
                <a:solidFill>
                  <a:srgbClr val="303031"/>
                </a:solidFill>
                <a:effectLst/>
                <a:latin typeface="Muli" pitchFamily="2" charset="0"/>
                <a:ea typeface="Calibri" panose="020F0502020204030204" pitchFamily="34" charset="0"/>
                <a:cs typeface="Arial" panose="020B0604020202020204" pitchFamily="34" charset="0"/>
              </a:rPr>
              <a:t>with Robe River Kuruma elder and Heritage Advisory Committee member Neil Finlay</a:t>
            </a:r>
            <a:r>
              <a:rPr kumimoji="0" lang="en-AU" altLang="en-US" sz="1000" b="1" i="0" u="none" strike="noStrike" cap="none" normalizeH="0" baseline="0" dirty="0">
                <a:ln>
                  <a:noFill/>
                </a:ln>
                <a:solidFill>
                  <a:srgbClr val="303031"/>
                </a:solidFill>
                <a:effectLst/>
                <a:latin typeface="Muli" pitchFamily="2" charset="0"/>
                <a:ea typeface="Calibri" panose="020F0502020204030204" pitchFamily="34" charset="0"/>
                <a:cs typeface="Arial" panose="020B0604020202020204" pitchFamily="34" charset="0"/>
              </a:rPr>
              <a:t>.</a:t>
            </a:r>
            <a:endParaRPr kumimoji="0" lang="en-AU" altLang="en-US" sz="1000" b="0" i="0" u="none" strike="noStrike" cap="none" normalizeH="0" baseline="0" dirty="0">
              <a:ln>
                <a:noFill/>
              </a:ln>
              <a:solidFill>
                <a:schemeClr val="tx1"/>
              </a:solidFill>
              <a:effectLst/>
              <a:latin typeface="Muli" pitchFamily="2" charset="0"/>
            </a:endParaRPr>
          </a:p>
        </p:txBody>
      </p:sp>
      <p:sp>
        <p:nvSpPr>
          <p:cNvPr id="6"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11" name="TextBox 10">
            <a:extLst>
              <a:ext uri="{FF2B5EF4-FFF2-40B4-BE49-F238E27FC236}">
                <a16:creationId xmlns:a16="http://schemas.microsoft.com/office/drawing/2014/main" id="{E297548A-3B0A-5A47-80C9-DFFED9773D02}"/>
              </a:ext>
            </a:extLst>
          </p:cNvPr>
          <p:cNvSpPr txBox="1"/>
          <p:nvPr/>
        </p:nvSpPr>
        <p:spPr>
          <a:xfrm>
            <a:off x="1742799" y="336435"/>
            <a:ext cx="7175954" cy="369332"/>
          </a:xfrm>
          <a:prstGeom prst="rect">
            <a:avLst/>
          </a:prstGeom>
          <a:noFill/>
        </p:spPr>
        <p:txBody>
          <a:bodyPr wrap="square" lIns="0" tIns="0" rIns="0" bIns="0" rtlCol="0">
            <a:spAutoFit/>
          </a:bodyPr>
          <a:lstStyle/>
          <a:p>
            <a:pPr>
              <a:spcAft>
                <a:spcPts val="600"/>
              </a:spcAft>
            </a:pPr>
            <a:r>
              <a:rPr lang="en-AU" sz="2400" b="1" dirty="0">
                <a:solidFill>
                  <a:srgbClr val="1A1918"/>
                </a:solidFill>
                <a:latin typeface="Muli ExtraBold" pitchFamily="2" charset="77"/>
                <a:cs typeface="Arial" panose="020B0604020202020204" pitchFamily="34" charset="0"/>
              </a:rPr>
              <a:t> YMAC-RRKAC return continued</a:t>
            </a:r>
          </a:p>
        </p:txBody>
      </p:sp>
    </p:spTree>
    <p:extLst>
      <p:ext uri="{BB962C8B-B14F-4D97-AF65-F5344CB8AC3E}">
        <p14:creationId xmlns:p14="http://schemas.microsoft.com/office/powerpoint/2010/main" val="1866585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B941F9-E9A3-764B-8D41-AF9C671E6A54}"/>
              </a:ext>
            </a:extLst>
          </p:cNvPr>
          <p:cNvSpPr txBox="1"/>
          <p:nvPr/>
        </p:nvSpPr>
        <p:spPr>
          <a:xfrm>
            <a:off x="1742800" y="1061299"/>
            <a:ext cx="7175954" cy="1969770"/>
          </a:xfrm>
          <a:prstGeom prst="rect">
            <a:avLst/>
          </a:prstGeom>
          <a:noFill/>
        </p:spPr>
        <p:txBody>
          <a:bodyPr wrap="square" lIns="0" tIns="0" rIns="0" bIns="0" rtlCol="0">
            <a:spAutoFit/>
          </a:bodyPr>
          <a:lstStyle/>
          <a:p>
            <a:pPr marL="285750" indent="-285750">
              <a:spcAft>
                <a:spcPts val="600"/>
              </a:spcAft>
              <a:buFont typeface="Arial" panose="020B0604020202020204" pitchFamily="34" charset="0"/>
              <a:buChar char="•"/>
            </a:pPr>
            <a:r>
              <a:rPr lang="en-AU" dirty="0">
                <a:solidFill>
                  <a:srgbClr val="1A1918"/>
                </a:solidFill>
                <a:latin typeface="Muli Medium" pitchFamily="2" charset="77"/>
                <a:cs typeface="Arial"/>
              </a:rPr>
              <a:t>AIATSIS part of co-design meeting Nov 2019, interviews, emails</a:t>
            </a:r>
          </a:p>
          <a:p>
            <a:pPr marL="285750" indent="-285750">
              <a:spcAft>
                <a:spcPts val="600"/>
              </a:spcAft>
              <a:buFont typeface="Arial" panose="020B0604020202020204" pitchFamily="34" charset="0"/>
              <a:buChar char="•"/>
            </a:pPr>
            <a:r>
              <a:rPr lang="en-AU" dirty="0">
                <a:solidFill>
                  <a:srgbClr val="1A1918"/>
                </a:solidFill>
                <a:latin typeface="Muli Medium" pitchFamily="2" charset="77"/>
                <a:cs typeface="Arial"/>
              </a:rPr>
              <a:t>request for material returned from GLSC started in 2014</a:t>
            </a:r>
          </a:p>
          <a:p>
            <a:pPr marL="285750" indent="-285750">
              <a:spcAft>
                <a:spcPts val="600"/>
              </a:spcAft>
              <a:buFont typeface="Arial" panose="020B0604020202020204" pitchFamily="34" charset="0"/>
              <a:buChar char="•"/>
            </a:pPr>
            <a:r>
              <a:rPr lang="en-AU" dirty="0">
                <a:solidFill>
                  <a:srgbClr val="1A1918"/>
                </a:solidFill>
                <a:latin typeface="Muli Medium" pitchFamily="2" charset="77"/>
                <a:cs typeface="Arial"/>
              </a:rPr>
              <a:t>Grant Thornton (administrator) facilitated a digital approach, established retrieval process</a:t>
            </a:r>
          </a:p>
          <a:p>
            <a:pPr marL="285750" indent="-285750">
              <a:spcAft>
                <a:spcPts val="600"/>
              </a:spcAft>
              <a:buFont typeface="Arial" panose="020B0604020202020204" pitchFamily="34" charset="0"/>
              <a:buChar char="•"/>
            </a:pPr>
            <a:r>
              <a:rPr lang="en-AU" dirty="0">
                <a:solidFill>
                  <a:srgbClr val="1A1918"/>
                </a:solidFill>
                <a:latin typeface="Muli Medium" pitchFamily="2" charset="77"/>
                <a:cs typeface="Arial"/>
              </a:rPr>
              <a:t>ETNTAC established access policy</a:t>
            </a:r>
          </a:p>
          <a:p>
            <a:pPr marL="285750" indent="-285750">
              <a:spcAft>
                <a:spcPts val="600"/>
              </a:spcAft>
              <a:buFont typeface="Arial" panose="020B0604020202020204" pitchFamily="34" charset="0"/>
              <a:buChar char="•"/>
            </a:pPr>
            <a:endParaRPr lang="en-AU" dirty="0">
              <a:solidFill>
                <a:srgbClr val="1A1918"/>
              </a:solidFill>
              <a:latin typeface="Muli Medium" pitchFamily="2" charset="77"/>
              <a:cs typeface="Arial"/>
            </a:endParaRPr>
          </a:p>
        </p:txBody>
      </p:sp>
      <p:sp>
        <p:nvSpPr>
          <p:cNvPr id="4" name="Rectangle 2"/>
          <p:cNvSpPr>
            <a:spLocks noChangeArrowheads="1"/>
          </p:cNvSpPr>
          <p:nvPr/>
        </p:nvSpPr>
        <p:spPr bwMode="auto">
          <a:xfrm>
            <a:off x="2924174" y="668812"/>
            <a:ext cx="612457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
        <p:nvSpPr>
          <p:cNvPr id="6"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7" name="Rectangle 6"/>
          <p:cNvSpPr>
            <a:spLocks noChangeArrowheads="1"/>
          </p:cNvSpPr>
          <p:nvPr/>
        </p:nvSpPr>
        <p:spPr bwMode="auto">
          <a:xfrm>
            <a:off x="5305150" y="4743390"/>
            <a:ext cx="38388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en-AU" altLang="en-US" sz="1000" dirty="0">
                <a:solidFill>
                  <a:srgbClr val="303031"/>
                </a:solidFill>
                <a:latin typeface="Muli" pitchFamily="2" charset="0"/>
                <a:ea typeface="Calibri" panose="020F0502020204030204" pitchFamily="34" charset="0"/>
                <a:cs typeface="Arial" panose="020B0604020202020204" pitchFamily="34" charset="0"/>
              </a:rPr>
              <a:t>Attendees at the Perth co-design meeting represented ETNTAC, GLSC, NTSG, Grant Thornton and AIATSIS.</a:t>
            </a:r>
            <a:endParaRPr kumimoji="0" lang="en-AU" altLang="en-US" sz="1000" i="0" u="none" strike="noStrike" cap="none" normalizeH="0" baseline="0" dirty="0">
              <a:ln>
                <a:noFill/>
              </a:ln>
              <a:solidFill>
                <a:schemeClr val="tx1"/>
              </a:solidFill>
              <a:effectLst/>
              <a:latin typeface="Muli" pitchFamily="2" charset="0"/>
            </a:endParaRPr>
          </a:p>
        </p:txBody>
      </p:sp>
      <p:pic>
        <p:nvPicPr>
          <p:cNvPr id="10" name="Picture 9" descr="C:\Users\jpaul\AppData\Local\Microsoft\Windows\INetCache\Content.Word\20191111_Goldfields_Meeting3.jpg"/>
          <p:cNvPicPr/>
          <p:nvPr/>
        </p:nvPicPr>
        <p:blipFill rotWithShape="1">
          <a:blip r:embed="rId3" cstate="screen">
            <a:extLst>
              <a:ext uri="{28A0092B-C50C-407E-A947-70E740481C1C}">
                <a14:useLocalDpi xmlns:a14="http://schemas.microsoft.com/office/drawing/2010/main"/>
              </a:ext>
            </a:extLst>
          </a:blip>
          <a:srcRect/>
          <a:stretch/>
        </p:blipFill>
        <p:spPr bwMode="auto">
          <a:xfrm>
            <a:off x="5362575" y="2896751"/>
            <a:ext cx="3781425" cy="1872076"/>
          </a:xfrm>
          <a:prstGeom prst="rect">
            <a:avLst/>
          </a:prstGeom>
          <a:noFill/>
          <a:ln>
            <a:noFill/>
          </a:ln>
          <a:extLst>
            <a:ext uri="{53640926-AAD7-44D8-BBD7-CCE9431645EC}">
              <a14:shadowObscured xmlns:a14="http://schemas.microsoft.com/office/drawing/2010/main"/>
            </a:ext>
          </a:extLst>
        </p:spPr>
      </p:pic>
      <p:sp>
        <p:nvSpPr>
          <p:cNvPr id="12" name="TextBox 11">
            <a:extLst>
              <a:ext uri="{FF2B5EF4-FFF2-40B4-BE49-F238E27FC236}">
                <a16:creationId xmlns:a16="http://schemas.microsoft.com/office/drawing/2014/main" id="{E297548A-3B0A-5A47-80C9-DFFED9773D02}"/>
              </a:ext>
            </a:extLst>
          </p:cNvPr>
          <p:cNvSpPr txBox="1"/>
          <p:nvPr/>
        </p:nvSpPr>
        <p:spPr>
          <a:xfrm>
            <a:off x="1742800" y="333917"/>
            <a:ext cx="7175954" cy="369332"/>
          </a:xfrm>
          <a:prstGeom prst="rect">
            <a:avLst/>
          </a:prstGeom>
          <a:noFill/>
        </p:spPr>
        <p:txBody>
          <a:bodyPr wrap="square" lIns="0" tIns="0" rIns="0" bIns="0" rtlCol="0">
            <a:spAutoFit/>
          </a:bodyPr>
          <a:lstStyle/>
          <a:p>
            <a:pPr>
              <a:spcAft>
                <a:spcPts val="600"/>
              </a:spcAft>
            </a:pPr>
            <a:r>
              <a:rPr lang="en-AU" sz="2400" b="1" dirty="0">
                <a:solidFill>
                  <a:srgbClr val="1A1918"/>
                </a:solidFill>
                <a:latin typeface="Muli ExtraBold" pitchFamily="2" charset="77"/>
                <a:cs typeface="Arial" panose="020B0604020202020204" pitchFamily="34" charset="0"/>
              </a:rPr>
              <a:t>A digital approach with ETNTAC</a:t>
            </a:r>
          </a:p>
        </p:txBody>
      </p:sp>
      <p:sp>
        <p:nvSpPr>
          <p:cNvPr id="2" name="Rectangle 1"/>
          <p:cNvSpPr/>
          <p:nvPr/>
        </p:nvSpPr>
        <p:spPr>
          <a:xfrm>
            <a:off x="1630907" y="2669431"/>
            <a:ext cx="3674243" cy="2185214"/>
          </a:xfrm>
          <a:prstGeom prst="rect">
            <a:avLst/>
          </a:prstGeom>
        </p:spPr>
        <p:txBody>
          <a:bodyPr wrap="square">
            <a:spAutoFit/>
          </a:bodyPr>
          <a:lstStyle/>
          <a:p>
            <a:pPr marL="285750" indent="-285750">
              <a:spcAft>
                <a:spcPts val="600"/>
              </a:spcAft>
              <a:buFont typeface="Arial" panose="020B0604020202020204" pitchFamily="34" charset="0"/>
              <a:buChar char="•"/>
            </a:pPr>
            <a:r>
              <a:rPr lang="en-AU" dirty="0">
                <a:solidFill>
                  <a:srgbClr val="1A1918"/>
                </a:solidFill>
                <a:latin typeface="Muli Medium" pitchFamily="2" charset="77"/>
                <a:cs typeface="Arial"/>
              </a:rPr>
              <a:t>digital process finished 30 June 2020</a:t>
            </a:r>
          </a:p>
          <a:p>
            <a:pPr marL="285750" indent="-285750">
              <a:spcAft>
                <a:spcPts val="600"/>
              </a:spcAft>
              <a:buFont typeface="Arial" panose="020B0604020202020204" pitchFamily="34" charset="0"/>
              <a:buChar char="•"/>
            </a:pPr>
            <a:r>
              <a:rPr lang="en-AU" dirty="0">
                <a:solidFill>
                  <a:srgbClr val="1A1918"/>
                </a:solidFill>
                <a:latin typeface="Muli Medium" pitchFamily="2" charset="77"/>
                <a:cs typeface="Arial"/>
              </a:rPr>
              <a:t>ETNTAC required IT and access management capacity before handover</a:t>
            </a:r>
          </a:p>
          <a:p>
            <a:pPr marL="285750" indent="-285750">
              <a:spcAft>
                <a:spcPts val="600"/>
              </a:spcAft>
              <a:buFont typeface="Arial" panose="020B0604020202020204" pitchFamily="34" charset="0"/>
              <a:buChar char="•"/>
            </a:pPr>
            <a:r>
              <a:rPr lang="en-AU" dirty="0">
                <a:solidFill>
                  <a:srgbClr val="1A1918"/>
                </a:solidFill>
                <a:latin typeface="Muli Medium" pitchFamily="2" charset="77"/>
                <a:cs typeface="Arial"/>
              </a:rPr>
              <a:t>funding has come through Aug 2021</a:t>
            </a:r>
          </a:p>
        </p:txBody>
      </p:sp>
    </p:spTree>
    <p:extLst>
      <p:ext uri="{BB962C8B-B14F-4D97-AF65-F5344CB8AC3E}">
        <p14:creationId xmlns:p14="http://schemas.microsoft.com/office/powerpoint/2010/main" val="2753512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B941F9-E9A3-764B-8D41-AF9C671E6A54}"/>
              </a:ext>
            </a:extLst>
          </p:cNvPr>
          <p:cNvSpPr txBox="1"/>
          <p:nvPr/>
        </p:nvSpPr>
        <p:spPr>
          <a:xfrm>
            <a:off x="1742800" y="1061299"/>
            <a:ext cx="7096782" cy="276999"/>
          </a:xfrm>
          <a:prstGeom prst="rect">
            <a:avLst/>
          </a:prstGeom>
          <a:noFill/>
        </p:spPr>
        <p:txBody>
          <a:bodyPr wrap="square" lIns="0" tIns="0" rIns="0" bIns="0" rtlCol="0">
            <a:spAutoFit/>
          </a:bodyPr>
          <a:lstStyle/>
          <a:p>
            <a:pPr marL="285750" indent="-285750">
              <a:spcAft>
                <a:spcPts val="600"/>
              </a:spcAft>
              <a:buFont typeface="Arial" panose="020B0604020202020204" pitchFamily="34" charset="0"/>
              <a:buChar char="•"/>
            </a:pPr>
            <a:r>
              <a:rPr lang="en-AU" dirty="0">
                <a:solidFill>
                  <a:srgbClr val="1A1918"/>
                </a:solidFill>
                <a:latin typeface="Muli Medium" pitchFamily="2" charset="77"/>
                <a:cs typeface="Arial"/>
              </a:rPr>
              <a:t>survey of land claim practitioners, </a:t>
            </a:r>
            <a:r>
              <a:rPr lang="en-US" dirty="0">
                <a:solidFill>
                  <a:srgbClr val="1A1918"/>
                </a:solidFill>
                <a:latin typeface="Muli Medium" pitchFamily="2" charset="77"/>
                <a:cs typeface="Arial"/>
              </a:rPr>
              <a:t>17 Dec 2020 – 1 Feb 2021 </a:t>
            </a:r>
            <a:endParaRPr lang="en-AU" dirty="0">
              <a:solidFill>
                <a:srgbClr val="1A1918"/>
              </a:solidFill>
              <a:latin typeface="Muli Medium" pitchFamily="2" charset="77"/>
              <a:cs typeface="Arial"/>
            </a:endParaRPr>
          </a:p>
        </p:txBody>
      </p:sp>
      <p:sp>
        <p:nvSpPr>
          <p:cNvPr id="4" name="Rectangle 2"/>
          <p:cNvSpPr>
            <a:spLocks noChangeArrowheads="1"/>
          </p:cNvSpPr>
          <p:nvPr/>
        </p:nvSpPr>
        <p:spPr bwMode="auto">
          <a:xfrm>
            <a:off x="2924174" y="668812"/>
            <a:ext cx="612457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
        <p:nvSpPr>
          <p:cNvPr id="6"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14" name="TextBox 13">
            <a:extLst>
              <a:ext uri="{FF2B5EF4-FFF2-40B4-BE49-F238E27FC236}">
                <a16:creationId xmlns:a16="http://schemas.microsoft.com/office/drawing/2014/main" id="{E297548A-3B0A-5A47-80C9-DFFED9773D02}"/>
              </a:ext>
            </a:extLst>
          </p:cNvPr>
          <p:cNvSpPr txBox="1"/>
          <p:nvPr/>
        </p:nvSpPr>
        <p:spPr>
          <a:xfrm>
            <a:off x="1748971" y="356630"/>
            <a:ext cx="7175954" cy="615553"/>
          </a:xfrm>
          <a:prstGeom prst="rect">
            <a:avLst/>
          </a:prstGeom>
          <a:noFill/>
        </p:spPr>
        <p:txBody>
          <a:bodyPr wrap="square" lIns="0" tIns="0" rIns="0" bIns="0" rtlCol="0">
            <a:spAutoFit/>
          </a:bodyPr>
          <a:lstStyle/>
          <a:p>
            <a:pPr>
              <a:spcAft>
                <a:spcPts val="600"/>
              </a:spcAft>
            </a:pPr>
            <a:r>
              <a:rPr lang="en-AU" sz="2000" b="1" dirty="0">
                <a:solidFill>
                  <a:srgbClr val="1A1918"/>
                </a:solidFill>
                <a:latin typeface="Muli ExtraBold" pitchFamily="2" charset="77"/>
                <a:cs typeface="Arial" panose="020B0604020202020204" pitchFamily="34" charset="0"/>
              </a:rPr>
              <a:t>Aboriginal land rights in the Northern Territory: Documenting and preserving the records and memories</a:t>
            </a:r>
          </a:p>
        </p:txBody>
      </p:sp>
      <p:graphicFrame>
        <p:nvGraphicFramePr>
          <p:cNvPr id="10" name="Chart 9"/>
          <p:cNvGraphicFramePr/>
          <p:nvPr>
            <p:extLst>
              <p:ext uri="{D42A27DB-BD31-4B8C-83A1-F6EECF244321}">
                <p14:modId xmlns:p14="http://schemas.microsoft.com/office/powerpoint/2010/main" val="3079927952"/>
              </p:ext>
            </p:extLst>
          </p:nvPr>
        </p:nvGraphicFramePr>
        <p:xfrm>
          <a:off x="1524000" y="1576281"/>
          <a:ext cx="3885398" cy="32844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extLst>
              <p:ext uri="{D42A27DB-BD31-4B8C-83A1-F6EECF244321}">
                <p14:modId xmlns:p14="http://schemas.microsoft.com/office/powerpoint/2010/main" val="4061664711"/>
              </p:ext>
            </p:extLst>
          </p:nvPr>
        </p:nvGraphicFramePr>
        <p:xfrm>
          <a:off x="5396698" y="1576280"/>
          <a:ext cx="3695700" cy="32844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83556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B941F9-E9A3-764B-8D41-AF9C671E6A54}"/>
              </a:ext>
            </a:extLst>
          </p:cNvPr>
          <p:cNvSpPr txBox="1"/>
          <p:nvPr/>
        </p:nvSpPr>
        <p:spPr>
          <a:xfrm>
            <a:off x="1748971" y="1061299"/>
            <a:ext cx="6458225" cy="1338828"/>
          </a:xfrm>
          <a:prstGeom prst="rect">
            <a:avLst/>
          </a:prstGeom>
          <a:noFill/>
        </p:spPr>
        <p:txBody>
          <a:bodyPr wrap="square" lIns="0" tIns="0" rIns="0" bIns="0" rtlCol="0">
            <a:spAutoFit/>
          </a:bodyPr>
          <a:lstStyle/>
          <a:p>
            <a:pPr marL="285750" indent="-285750">
              <a:spcAft>
                <a:spcPts val="600"/>
              </a:spcAft>
              <a:buFont typeface="Arial" panose="020B0604020202020204" pitchFamily="34" charset="0"/>
              <a:buChar char="•"/>
            </a:pPr>
            <a:r>
              <a:rPr lang="en-AU" dirty="0">
                <a:solidFill>
                  <a:srgbClr val="1A1918"/>
                </a:solidFill>
                <a:latin typeface="Muli Medium" pitchFamily="2" charset="77"/>
                <a:cs typeface="Arial"/>
              </a:rPr>
              <a:t>aims of case study</a:t>
            </a:r>
          </a:p>
          <a:p>
            <a:pPr marL="285750" indent="-285750">
              <a:spcAft>
                <a:spcPts val="600"/>
              </a:spcAft>
              <a:buFont typeface="Arial" panose="020B0604020202020204" pitchFamily="34" charset="0"/>
              <a:buChar char="•"/>
            </a:pPr>
            <a:r>
              <a:rPr lang="en-AU" dirty="0">
                <a:solidFill>
                  <a:srgbClr val="1A1918"/>
                </a:solidFill>
                <a:latin typeface="Muli Medium" pitchFamily="2" charset="77"/>
                <a:cs typeface="Arial"/>
              </a:rPr>
              <a:t>focus group meeting</a:t>
            </a:r>
          </a:p>
          <a:p>
            <a:pPr marL="285750" indent="-285750">
              <a:spcAft>
                <a:spcPts val="600"/>
              </a:spcAft>
              <a:buFont typeface="Arial" panose="020B0604020202020204" pitchFamily="34" charset="0"/>
              <a:buChar char="•"/>
            </a:pPr>
            <a:r>
              <a:rPr lang="en-AU" dirty="0">
                <a:solidFill>
                  <a:srgbClr val="1A1918"/>
                </a:solidFill>
                <a:latin typeface="Muli Medium" pitchFamily="2" charset="77"/>
                <a:cs typeface="Arial"/>
              </a:rPr>
              <a:t>draft First Glance Template</a:t>
            </a:r>
          </a:p>
          <a:p>
            <a:pPr marL="285750" indent="-285750">
              <a:spcAft>
                <a:spcPts val="600"/>
              </a:spcAft>
              <a:buFont typeface="Arial" panose="020B0604020202020204" pitchFamily="34" charset="0"/>
              <a:buChar char="•"/>
            </a:pPr>
            <a:r>
              <a:rPr lang="en-AU" dirty="0">
                <a:solidFill>
                  <a:srgbClr val="1A1918"/>
                </a:solidFill>
                <a:latin typeface="Muli Medium" pitchFamily="2" charset="77"/>
                <a:cs typeface="Arial"/>
              </a:rPr>
              <a:t>case study Stage 2 underway</a:t>
            </a:r>
          </a:p>
        </p:txBody>
      </p:sp>
      <p:sp>
        <p:nvSpPr>
          <p:cNvPr id="4" name="Rectangle 2"/>
          <p:cNvSpPr>
            <a:spLocks noChangeArrowheads="1"/>
          </p:cNvSpPr>
          <p:nvPr/>
        </p:nvSpPr>
        <p:spPr bwMode="auto">
          <a:xfrm>
            <a:off x="2924174" y="668812"/>
            <a:ext cx="612457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
        <p:nvSpPr>
          <p:cNvPr id="5" name="Rectangle 3"/>
          <p:cNvSpPr>
            <a:spLocks noChangeArrowheads="1"/>
          </p:cNvSpPr>
          <p:nvPr/>
        </p:nvSpPr>
        <p:spPr bwMode="auto">
          <a:xfrm>
            <a:off x="5986462" y="4665785"/>
            <a:ext cx="285312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n-AU" sz="1000" dirty="0">
                <a:latin typeface="Muli Medium" pitchFamily="2" charset="77"/>
                <a:cs typeface="Arial"/>
              </a:rPr>
              <a:t>Office archive of a native title practitioner. Photos: Daniel </a:t>
            </a:r>
            <a:r>
              <a:rPr lang="en-AU" sz="1000" dirty="0" err="1">
                <a:latin typeface="Muli Medium" pitchFamily="2" charset="77"/>
                <a:cs typeface="Arial"/>
              </a:rPr>
              <a:t>Vachon</a:t>
            </a:r>
            <a:endParaRPr lang="en-US" sz="1000" dirty="0">
              <a:latin typeface="Muli Medium" pitchFamily="2" charset="77"/>
              <a:cs typeface="Arial"/>
            </a:endParaRPr>
          </a:p>
        </p:txBody>
      </p:sp>
      <p:sp>
        <p:nvSpPr>
          <p:cNvPr id="6"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7" name="Rectangle 6"/>
          <p:cNvSpPr>
            <a:spLocks noChangeArrowheads="1"/>
          </p:cNvSpPr>
          <p:nvPr/>
        </p:nvSpPr>
        <p:spPr bwMode="auto">
          <a:xfrm>
            <a:off x="1647549" y="4696443"/>
            <a:ext cx="414871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AU" sz="1000" dirty="0">
                <a:latin typeface="Muli Medium" pitchFamily="2" charset="77"/>
                <a:cs typeface="Arial"/>
              </a:rPr>
              <a:t>Retired lawyer’s archive spanning over 40 years of land and native title claim work located in his garage. Photo: David Parsons.</a:t>
            </a:r>
            <a:endParaRPr lang="en-US" sz="1000" dirty="0">
              <a:latin typeface="Muli Medium" pitchFamily="2" charset="77"/>
              <a:cs typeface="Arial"/>
            </a:endParaRPr>
          </a:p>
        </p:txBody>
      </p:sp>
      <p:pic>
        <p:nvPicPr>
          <p:cNvPr id="12" name="Picture 1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42800" y="2873411"/>
            <a:ext cx="4053469" cy="1799423"/>
          </a:xfrm>
          <a:prstGeom prst="rect">
            <a:avLst/>
          </a:prstGeom>
        </p:spPr>
      </p:pic>
      <p:pic>
        <p:nvPicPr>
          <p:cNvPr id="13" name="Picture 12"/>
          <p:cNvPicPr>
            <a:picLocks noChangeAspect="1"/>
          </p:cNvPicPr>
          <p:nvPr/>
        </p:nvPicPr>
        <p:blipFill rotWithShape="1">
          <a:blip r:embed="rId4" cstate="screen">
            <a:extLst>
              <a:ext uri="{28A0092B-C50C-407E-A947-70E740481C1C}">
                <a14:useLocalDpi xmlns:a14="http://schemas.microsoft.com/office/drawing/2010/main"/>
              </a:ext>
            </a:extLst>
          </a:blip>
          <a:srcRect t="1960"/>
          <a:stretch/>
        </p:blipFill>
        <p:spPr>
          <a:xfrm>
            <a:off x="6097003" y="2889298"/>
            <a:ext cx="2742578" cy="1767648"/>
          </a:xfrm>
          <a:prstGeom prst="rect">
            <a:avLst/>
          </a:prstGeom>
        </p:spPr>
      </p:pic>
      <p:sp>
        <p:nvSpPr>
          <p:cNvPr id="14" name="TextBox 13">
            <a:extLst>
              <a:ext uri="{FF2B5EF4-FFF2-40B4-BE49-F238E27FC236}">
                <a16:creationId xmlns:a16="http://schemas.microsoft.com/office/drawing/2014/main" id="{E297548A-3B0A-5A47-80C9-DFFED9773D02}"/>
              </a:ext>
            </a:extLst>
          </p:cNvPr>
          <p:cNvSpPr txBox="1"/>
          <p:nvPr/>
        </p:nvSpPr>
        <p:spPr>
          <a:xfrm>
            <a:off x="1748971" y="356630"/>
            <a:ext cx="7175954" cy="615553"/>
          </a:xfrm>
          <a:prstGeom prst="rect">
            <a:avLst/>
          </a:prstGeom>
          <a:noFill/>
        </p:spPr>
        <p:txBody>
          <a:bodyPr wrap="square" lIns="0" tIns="0" rIns="0" bIns="0" rtlCol="0">
            <a:spAutoFit/>
          </a:bodyPr>
          <a:lstStyle/>
          <a:p>
            <a:pPr>
              <a:spcAft>
                <a:spcPts val="600"/>
              </a:spcAft>
            </a:pPr>
            <a:r>
              <a:rPr lang="en-AU" sz="2000" b="1" dirty="0">
                <a:solidFill>
                  <a:srgbClr val="1A1918"/>
                </a:solidFill>
                <a:latin typeface="Muli ExtraBold" pitchFamily="2" charset="77"/>
                <a:cs typeface="Arial" panose="020B0604020202020204" pitchFamily="34" charset="0"/>
              </a:rPr>
              <a:t>Aboriginal land rights in the Northern Territory: Documenting and preserving the records and memories</a:t>
            </a:r>
          </a:p>
        </p:txBody>
      </p:sp>
    </p:spTree>
    <p:extLst>
      <p:ext uri="{BB962C8B-B14F-4D97-AF65-F5344CB8AC3E}">
        <p14:creationId xmlns:p14="http://schemas.microsoft.com/office/powerpoint/2010/main" val="683619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97548A-3B0A-5A47-80C9-DFFED9773D02}"/>
              </a:ext>
            </a:extLst>
          </p:cNvPr>
          <p:cNvSpPr txBox="1"/>
          <p:nvPr/>
        </p:nvSpPr>
        <p:spPr>
          <a:xfrm>
            <a:off x="1748971" y="356630"/>
            <a:ext cx="5646057" cy="369332"/>
          </a:xfrm>
          <a:prstGeom prst="rect">
            <a:avLst/>
          </a:prstGeom>
          <a:noFill/>
        </p:spPr>
        <p:txBody>
          <a:bodyPr wrap="square" lIns="0" tIns="0" rIns="0" bIns="0" rtlCol="0">
            <a:spAutoFit/>
          </a:bodyPr>
          <a:lstStyle/>
          <a:p>
            <a:pPr>
              <a:spcAft>
                <a:spcPts val="150"/>
              </a:spcAft>
            </a:pPr>
            <a:r>
              <a:rPr lang="en-AU" sz="2400" b="1" dirty="0">
                <a:solidFill>
                  <a:srgbClr val="1A1918"/>
                </a:solidFill>
                <a:latin typeface="Muli ExtraBold" pitchFamily="2" charset="77"/>
                <a:cs typeface="Arial" panose="020B0604020202020204" pitchFamily="34" charset="0"/>
              </a:rPr>
              <a:t>Challenges</a:t>
            </a:r>
            <a:endParaRPr lang="en-US" sz="2400" b="1" i="0" dirty="0">
              <a:solidFill>
                <a:srgbClr val="1A1918"/>
              </a:solidFill>
              <a:latin typeface="Muli ExtraBold" pitchFamily="2" charset="77"/>
              <a:cs typeface="Arial" panose="020B0604020202020204" pitchFamily="34" charset="0"/>
            </a:endParaRPr>
          </a:p>
        </p:txBody>
      </p:sp>
      <p:sp>
        <p:nvSpPr>
          <p:cNvPr id="3" name="TextBox 2">
            <a:extLst>
              <a:ext uri="{FF2B5EF4-FFF2-40B4-BE49-F238E27FC236}">
                <a16:creationId xmlns:a16="http://schemas.microsoft.com/office/drawing/2014/main" id="{B9B941F9-E9A3-764B-8D41-AF9C671E6A54}"/>
              </a:ext>
            </a:extLst>
          </p:cNvPr>
          <p:cNvSpPr txBox="1"/>
          <p:nvPr/>
        </p:nvSpPr>
        <p:spPr>
          <a:xfrm>
            <a:off x="1742800" y="1061299"/>
            <a:ext cx="6458225" cy="1692771"/>
          </a:xfrm>
          <a:prstGeom prst="rect">
            <a:avLst/>
          </a:prstGeom>
          <a:noFill/>
        </p:spPr>
        <p:txBody>
          <a:bodyPr wrap="square" lIns="0" tIns="0" rIns="0" bIns="0" rtlCol="0">
            <a:spAutoFit/>
          </a:bodyPr>
          <a:lstStyle/>
          <a:p>
            <a:pPr marL="342900" indent="-342900">
              <a:spcAft>
                <a:spcPts val="600"/>
              </a:spcAft>
              <a:buFont typeface="+mj-lt"/>
              <a:buAutoNum type="arabicPeriod"/>
            </a:pPr>
            <a:r>
              <a:rPr lang="en-AU" dirty="0">
                <a:solidFill>
                  <a:srgbClr val="1A1918"/>
                </a:solidFill>
                <a:latin typeface="Muli Medium" pitchFamily="2" charset="77"/>
                <a:cs typeface="Arial"/>
              </a:rPr>
              <a:t>Ownership</a:t>
            </a:r>
          </a:p>
          <a:p>
            <a:pPr marL="342900" indent="-342900">
              <a:spcAft>
                <a:spcPts val="600"/>
              </a:spcAft>
              <a:buFont typeface="+mj-lt"/>
              <a:buAutoNum type="arabicPeriod"/>
            </a:pPr>
            <a:r>
              <a:rPr lang="en-AU" dirty="0">
                <a:solidFill>
                  <a:srgbClr val="1A1918"/>
                </a:solidFill>
                <a:latin typeface="Muli Medium" pitchFamily="2" charset="77"/>
                <a:cs typeface="Arial"/>
              </a:rPr>
              <a:t>Copyright, IP and ICIP</a:t>
            </a:r>
          </a:p>
          <a:p>
            <a:pPr marL="342900" indent="-342900">
              <a:spcAft>
                <a:spcPts val="600"/>
              </a:spcAft>
              <a:buFont typeface="+mj-lt"/>
              <a:buAutoNum type="arabicPeriod"/>
            </a:pPr>
            <a:r>
              <a:rPr lang="en-AU" dirty="0">
                <a:solidFill>
                  <a:srgbClr val="1A1918"/>
                </a:solidFill>
                <a:latin typeface="Muli Medium" pitchFamily="2" charset="77"/>
                <a:cs typeface="Arial"/>
              </a:rPr>
              <a:t>Storage, collection management and preservation</a:t>
            </a:r>
          </a:p>
          <a:p>
            <a:pPr marL="342900" indent="-342900">
              <a:spcAft>
                <a:spcPts val="600"/>
              </a:spcAft>
              <a:buFont typeface="+mj-lt"/>
              <a:buAutoNum type="arabicPeriod"/>
            </a:pPr>
            <a:r>
              <a:rPr lang="en-AU" dirty="0">
                <a:solidFill>
                  <a:srgbClr val="1A1918"/>
                </a:solidFill>
                <a:latin typeface="Muli Medium" pitchFamily="2" charset="77"/>
                <a:cs typeface="Arial"/>
              </a:rPr>
              <a:t>Access, privacy, confidentiality and privilege</a:t>
            </a:r>
          </a:p>
          <a:p>
            <a:pPr marL="342900" indent="-342900">
              <a:spcAft>
                <a:spcPts val="600"/>
              </a:spcAft>
              <a:buFont typeface="+mj-lt"/>
              <a:buAutoNum type="arabicPeriod"/>
            </a:pPr>
            <a:r>
              <a:rPr lang="en-AU" dirty="0">
                <a:solidFill>
                  <a:srgbClr val="1A1918"/>
                </a:solidFill>
                <a:latin typeface="Muli Medium" pitchFamily="2" charset="77"/>
                <a:cs typeface="Arial"/>
              </a:rPr>
              <a:t>Resourcing </a:t>
            </a:r>
          </a:p>
        </p:txBody>
      </p:sp>
    </p:spTree>
    <p:extLst>
      <p:ext uri="{BB962C8B-B14F-4D97-AF65-F5344CB8AC3E}">
        <p14:creationId xmlns:p14="http://schemas.microsoft.com/office/powerpoint/2010/main" val="2592477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97548A-3B0A-5A47-80C9-DFFED9773D02}"/>
              </a:ext>
            </a:extLst>
          </p:cNvPr>
          <p:cNvSpPr txBox="1"/>
          <p:nvPr/>
        </p:nvSpPr>
        <p:spPr>
          <a:xfrm>
            <a:off x="1748971" y="356630"/>
            <a:ext cx="5646057" cy="369332"/>
          </a:xfrm>
          <a:prstGeom prst="rect">
            <a:avLst/>
          </a:prstGeom>
          <a:noFill/>
        </p:spPr>
        <p:txBody>
          <a:bodyPr wrap="square" lIns="0" tIns="0" rIns="0" bIns="0" rtlCol="0">
            <a:spAutoFit/>
          </a:bodyPr>
          <a:lstStyle/>
          <a:p>
            <a:pPr>
              <a:spcAft>
                <a:spcPts val="150"/>
              </a:spcAft>
            </a:pPr>
            <a:r>
              <a:rPr lang="en-AU" sz="2400" b="1" dirty="0">
                <a:solidFill>
                  <a:srgbClr val="1A1918"/>
                </a:solidFill>
                <a:latin typeface="Muli ExtraBold" pitchFamily="2" charset="77"/>
                <a:cs typeface="Arial" panose="020B0604020202020204" pitchFamily="34" charset="0"/>
              </a:rPr>
              <a:t>Ownership</a:t>
            </a:r>
            <a:endParaRPr lang="en-US" sz="2400" b="1" i="0" dirty="0">
              <a:solidFill>
                <a:srgbClr val="1A1918"/>
              </a:solidFill>
              <a:latin typeface="Muli ExtraBold" pitchFamily="2" charset="77"/>
              <a:cs typeface="Arial" panose="020B0604020202020204" pitchFamily="34" charset="0"/>
            </a:endParaRPr>
          </a:p>
        </p:txBody>
      </p:sp>
      <p:sp>
        <p:nvSpPr>
          <p:cNvPr id="7" name="TextBox 6">
            <a:extLst>
              <a:ext uri="{FF2B5EF4-FFF2-40B4-BE49-F238E27FC236}">
                <a16:creationId xmlns:a16="http://schemas.microsoft.com/office/drawing/2014/main" id="{B9B941F9-E9A3-764B-8D41-AF9C671E6A54}"/>
              </a:ext>
            </a:extLst>
          </p:cNvPr>
          <p:cNvSpPr txBox="1"/>
          <p:nvPr/>
        </p:nvSpPr>
        <p:spPr>
          <a:xfrm>
            <a:off x="1742800" y="1061299"/>
            <a:ext cx="6458225" cy="3816429"/>
          </a:xfrm>
          <a:prstGeom prst="rect">
            <a:avLst/>
          </a:prstGeom>
          <a:noFill/>
        </p:spPr>
        <p:txBody>
          <a:bodyPr wrap="square" lIns="0" tIns="0" rIns="0" bIns="0" rtlCol="0">
            <a:spAutoFit/>
          </a:bodyPr>
          <a:lstStyle/>
          <a:p>
            <a:pPr marL="342900" indent="-342900">
              <a:spcAft>
                <a:spcPts val="600"/>
              </a:spcAft>
              <a:buFont typeface="Arial" panose="020B0604020202020204" pitchFamily="34" charset="0"/>
              <a:buChar char="•"/>
            </a:pPr>
            <a:r>
              <a:rPr lang="en-AU" dirty="0">
                <a:solidFill>
                  <a:srgbClr val="1A1918"/>
                </a:solidFill>
                <a:latin typeface="Muli Medium" pitchFamily="2" charset="77"/>
                <a:cs typeface="Arial"/>
              </a:rPr>
              <a:t>NTRB commissions research as part of its functions</a:t>
            </a:r>
          </a:p>
          <a:p>
            <a:pPr marL="342900" indent="-342900">
              <a:spcAft>
                <a:spcPts val="600"/>
              </a:spcAft>
              <a:buFont typeface="Arial" panose="020B0604020202020204" pitchFamily="34" charset="0"/>
              <a:buChar char="•"/>
            </a:pPr>
            <a:r>
              <a:rPr lang="en-AU" dirty="0">
                <a:solidFill>
                  <a:srgbClr val="1A1918"/>
                </a:solidFill>
                <a:latin typeface="Muli Medium" pitchFamily="2" charset="77"/>
                <a:cs typeface="Arial"/>
              </a:rPr>
              <a:t>solicitor holds files</a:t>
            </a:r>
          </a:p>
          <a:p>
            <a:pPr marL="342900" indent="-342900">
              <a:spcAft>
                <a:spcPts val="600"/>
              </a:spcAft>
              <a:buFont typeface="Arial" panose="020B0604020202020204" pitchFamily="34" charset="0"/>
              <a:buChar char="•"/>
            </a:pPr>
            <a:endParaRPr lang="en-AU" dirty="0">
              <a:solidFill>
                <a:srgbClr val="1A1918"/>
              </a:solidFill>
              <a:latin typeface="Muli Medium" pitchFamily="2" charset="77"/>
              <a:cs typeface="Arial"/>
            </a:endParaRPr>
          </a:p>
          <a:p>
            <a:pPr marL="342900" indent="-342900">
              <a:spcAft>
                <a:spcPts val="600"/>
              </a:spcAft>
              <a:buFont typeface="Arial" panose="020B0604020202020204" pitchFamily="34" charset="0"/>
              <a:buChar char="•"/>
            </a:pPr>
            <a:endParaRPr lang="en-AU" dirty="0">
              <a:solidFill>
                <a:srgbClr val="1A1918"/>
              </a:solidFill>
              <a:latin typeface="Muli Medium" pitchFamily="2" charset="77"/>
              <a:cs typeface="Arial"/>
            </a:endParaRPr>
          </a:p>
          <a:p>
            <a:pPr marL="342900" indent="-342900">
              <a:spcAft>
                <a:spcPts val="600"/>
              </a:spcAft>
              <a:buFont typeface="Arial" panose="020B0604020202020204" pitchFamily="34" charset="0"/>
              <a:buChar char="•"/>
            </a:pPr>
            <a:endParaRPr lang="en-AU" dirty="0">
              <a:solidFill>
                <a:srgbClr val="1A1918"/>
              </a:solidFill>
              <a:latin typeface="Muli Medium" pitchFamily="2" charset="77"/>
              <a:cs typeface="Arial"/>
            </a:endParaRPr>
          </a:p>
          <a:p>
            <a:pPr marL="342900" indent="-342900">
              <a:spcAft>
                <a:spcPts val="600"/>
              </a:spcAft>
              <a:buFont typeface="Arial" panose="020B0604020202020204" pitchFamily="34" charset="0"/>
              <a:buChar char="•"/>
            </a:pPr>
            <a:endParaRPr lang="en-AU" dirty="0">
              <a:solidFill>
                <a:srgbClr val="1A1918"/>
              </a:solidFill>
              <a:latin typeface="Muli Medium" pitchFamily="2" charset="77"/>
              <a:cs typeface="Arial"/>
            </a:endParaRPr>
          </a:p>
          <a:p>
            <a:pPr marL="342900" indent="-342900">
              <a:spcAft>
                <a:spcPts val="600"/>
              </a:spcAft>
              <a:buFont typeface="Arial" panose="020B0604020202020204" pitchFamily="34" charset="0"/>
              <a:buChar char="•"/>
            </a:pPr>
            <a:endParaRPr lang="en-AU" dirty="0">
              <a:solidFill>
                <a:srgbClr val="1A1918"/>
              </a:solidFill>
              <a:latin typeface="Muli Medium" pitchFamily="2" charset="77"/>
              <a:cs typeface="Arial"/>
            </a:endParaRPr>
          </a:p>
          <a:p>
            <a:pPr marL="342900" indent="-342900">
              <a:spcAft>
                <a:spcPts val="600"/>
              </a:spcAft>
              <a:buFont typeface="Arial" panose="020B0604020202020204" pitchFamily="34" charset="0"/>
              <a:buChar char="•"/>
            </a:pPr>
            <a:endParaRPr lang="en-AU" dirty="0">
              <a:solidFill>
                <a:srgbClr val="1A1918"/>
              </a:solidFill>
              <a:latin typeface="Muli Medium" pitchFamily="2" charset="77"/>
              <a:cs typeface="Arial"/>
            </a:endParaRPr>
          </a:p>
          <a:p>
            <a:pPr marL="342900" indent="-342900">
              <a:spcAft>
                <a:spcPts val="600"/>
              </a:spcAft>
              <a:buFont typeface="Arial" panose="020B0604020202020204" pitchFamily="34" charset="0"/>
              <a:buChar char="•"/>
            </a:pPr>
            <a:endParaRPr lang="en-AU" dirty="0">
              <a:solidFill>
                <a:srgbClr val="1A1918"/>
              </a:solidFill>
              <a:latin typeface="Muli Medium" pitchFamily="2" charset="77"/>
              <a:cs typeface="Arial"/>
            </a:endParaRPr>
          </a:p>
          <a:p>
            <a:pPr marL="342900" indent="-342900">
              <a:spcAft>
                <a:spcPts val="600"/>
              </a:spcAft>
              <a:buFont typeface="Arial" panose="020B0604020202020204" pitchFamily="34" charset="0"/>
              <a:buChar char="•"/>
            </a:pPr>
            <a:r>
              <a:rPr lang="en-AU" dirty="0">
                <a:solidFill>
                  <a:srgbClr val="1A1918"/>
                </a:solidFill>
                <a:latin typeface="Muli Medium" pitchFamily="2" charset="77"/>
                <a:cs typeface="Arial"/>
              </a:rPr>
              <a:t>cultural ownership</a:t>
            </a:r>
          </a:p>
          <a:p>
            <a:pPr marL="342900" indent="-342900">
              <a:spcAft>
                <a:spcPts val="600"/>
              </a:spcAft>
              <a:buFont typeface="Arial" panose="020B0604020202020204" pitchFamily="34" charset="0"/>
              <a:buChar char="•"/>
            </a:pPr>
            <a:r>
              <a:rPr lang="en-AU" dirty="0">
                <a:solidFill>
                  <a:srgbClr val="1A1918"/>
                </a:solidFill>
                <a:latin typeface="Muli Medium" pitchFamily="2" charset="77"/>
                <a:cs typeface="Arial"/>
              </a:rPr>
              <a:t>sometimes need to seek legal advice retrospectively</a:t>
            </a:r>
          </a:p>
        </p:txBody>
      </p:sp>
      <p:pic>
        <p:nvPicPr>
          <p:cNvPr id="19" name="Picture 18"/>
          <p:cNvPicPr>
            <a:picLocks noChangeAspect="1"/>
          </p:cNvPicPr>
          <p:nvPr/>
        </p:nvPicPr>
        <p:blipFill>
          <a:blip r:embed="rId3"/>
          <a:stretch>
            <a:fillRect/>
          </a:stretch>
        </p:blipFill>
        <p:spPr>
          <a:xfrm>
            <a:off x="2069342" y="2867121"/>
            <a:ext cx="3380242" cy="1276898"/>
          </a:xfrm>
          <a:prstGeom prst="rect">
            <a:avLst/>
          </a:prstGeom>
        </p:spPr>
      </p:pic>
      <p:pic>
        <p:nvPicPr>
          <p:cNvPr id="3" name="Picture 2"/>
          <p:cNvPicPr>
            <a:picLocks noChangeAspect="1"/>
          </p:cNvPicPr>
          <p:nvPr/>
        </p:nvPicPr>
        <p:blipFill rotWithShape="1">
          <a:blip r:embed="rId4"/>
          <a:srcRect t="9774" b="7902"/>
          <a:stretch/>
        </p:blipFill>
        <p:spPr>
          <a:xfrm>
            <a:off x="2069342" y="1676400"/>
            <a:ext cx="3380242" cy="1110343"/>
          </a:xfrm>
          <a:prstGeom prst="rect">
            <a:avLst/>
          </a:prstGeom>
        </p:spPr>
      </p:pic>
    </p:spTree>
    <p:extLst>
      <p:ext uri="{BB962C8B-B14F-4D97-AF65-F5344CB8AC3E}">
        <p14:creationId xmlns:p14="http://schemas.microsoft.com/office/powerpoint/2010/main" val="2025486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97548A-3B0A-5A47-80C9-DFFED9773D02}"/>
              </a:ext>
            </a:extLst>
          </p:cNvPr>
          <p:cNvSpPr txBox="1"/>
          <p:nvPr/>
        </p:nvSpPr>
        <p:spPr>
          <a:xfrm>
            <a:off x="1748971" y="356630"/>
            <a:ext cx="5646057" cy="369332"/>
          </a:xfrm>
          <a:prstGeom prst="rect">
            <a:avLst/>
          </a:prstGeom>
          <a:noFill/>
        </p:spPr>
        <p:txBody>
          <a:bodyPr wrap="square" lIns="0" tIns="0" rIns="0" bIns="0" rtlCol="0">
            <a:spAutoFit/>
          </a:bodyPr>
          <a:lstStyle/>
          <a:p>
            <a:pPr>
              <a:spcAft>
                <a:spcPts val="150"/>
              </a:spcAft>
            </a:pPr>
            <a:r>
              <a:rPr lang="en-AU" sz="2400" b="1" dirty="0">
                <a:solidFill>
                  <a:srgbClr val="1A1918"/>
                </a:solidFill>
                <a:latin typeface="Muli ExtraBold" pitchFamily="2" charset="77"/>
                <a:cs typeface="Arial" panose="020B0604020202020204" pitchFamily="34" charset="0"/>
              </a:rPr>
              <a:t>IP, copyright and ICIP</a:t>
            </a:r>
          </a:p>
        </p:txBody>
      </p:sp>
      <p:sp>
        <p:nvSpPr>
          <p:cNvPr id="4" name="TextBox 3">
            <a:extLst>
              <a:ext uri="{FF2B5EF4-FFF2-40B4-BE49-F238E27FC236}">
                <a16:creationId xmlns:a16="http://schemas.microsoft.com/office/drawing/2014/main" id="{B9B941F9-E9A3-764B-8D41-AF9C671E6A54}"/>
              </a:ext>
            </a:extLst>
          </p:cNvPr>
          <p:cNvSpPr txBox="1"/>
          <p:nvPr/>
        </p:nvSpPr>
        <p:spPr>
          <a:xfrm>
            <a:off x="1742800" y="1061299"/>
            <a:ext cx="6458225" cy="1969770"/>
          </a:xfrm>
          <a:prstGeom prst="rect">
            <a:avLst/>
          </a:prstGeom>
          <a:noFill/>
        </p:spPr>
        <p:txBody>
          <a:bodyPr wrap="square" lIns="0" tIns="0" rIns="0" bIns="0" rtlCol="0">
            <a:spAutoFit/>
          </a:bodyPr>
          <a:lstStyle/>
          <a:p>
            <a:pPr marL="342900" indent="-342900">
              <a:spcAft>
                <a:spcPts val="600"/>
              </a:spcAft>
              <a:buFont typeface="Arial" panose="020B0604020202020204" pitchFamily="34" charset="0"/>
              <a:buChar char="•"/>
            </a:pPr>
            <a:r>
              <a:rPr lang="en-AU" dirty="0">
                <a:solidFill>
                  <a:srgbClr val="1A1918"/>
                </a:solidFill>
                <a:latin typeface="Muli Medium" pitchFamily="2" charset="77"/>
                <a:cs typeface="Arial"/>
              </a:rPr>
              <a:t>IP can be held by NTRB, applicant, researcher</a:t>
            </a:r>
          </a:p>
          <a:p>
            <a:pPr marL="342900" indent="-342900">
              <a:spcAft>
                <a:spcPts val="600"/>
              </a:spcAft>
              <a:buFont typeface="Arial" panose="020B0604020202020204" pitchFamily="34" charset="0"/>
              <a:buChar char="•"/>
            </a:pPr>
            <a:r>
              <a:rPr lang="en-AU" dirty="0">
                <a:solidFill>
                  <a:srgbClr val="1A1918"/>
                </a:solidFill>
                <a:latin typeface="Muli Medium" pitchFamily="2" charset="77"/>
                <a:cs typeface="Arial"/>
              </a:rPr>
              <a:t>Copyright laws apply to native title materials</a:t>
            </a:r>
          </a:p>
          <a:p>
            <a:pPr marL="342900" indent="-342900">
              <a:spcAft>
                <a:spcPts val="600"/>
              </a:spcAft>
              <a:buFont typeface="Arial" panose="020B0604020202020204" pitchFamily="34" charset="0"/>
              <a:buChar char="•"/>
            </a:pPr>
            <a:r>
              <a:rPr lang="en-AU" dirty="0">
                <a:solidFill>
                  <a:srgbClr val="1A1918"/>
                </a:solidFill>
                <a:latin typeface="Muli Medium" pitchFamily="2" charset="77"/>
                <a:cs typeface="Arial"/>
              </a:rPr>
              <a:t>Copyright held by photographer, recordist, camera man, author or collecting institution</a:t>
            </a:r>
          </a:p>
          <a:p>
            <a:pPr marL="342900" indent="-342900">
              <a:spcAft>
                <a:spcPts val="600"/>
              </a:spcAft>
              <a:buFont typeface="Arial" panose="020B0604020202020204" pitchFamily="34" charset="0"/>
              <a:buChar char="•"/>
            </a:pPr>
            <a:r>
              <a:rPr lang="en-AU" dirty="0">
                <a:solidFill>
                  <a:srgbClr val="1A1918"/>
                </a:solidFill>
                <a:latin typeface="Muli Medium" pitchFamily="2" charset="77"/>
                <a:cs typeface="Arial"/>
              </a:rPr>
              <a:t>Historic photos, orphan works</a:t>
            </a:r>
          </a:p>
          <a:p>
            <a:pPr marL="342900" indent="-342900">
              <a:spcAft>
                <a:spcPts val="600"/>
              </a:spcAft>
              <a:buFont typeface="Arial" panose="020B0604020202020204" pitchFamily="34" charset="0"/>
              <a:buChar char="•"/>
            </a:pPr>
            <a:endParaRPr lang="en-AU" dirty="0">
              <a:solidFill>
                <a:srgbClr val="1A1918"/>
              </a:solidFill>
              <a:latin typeface="Muli Medium" pitchFamily="2" charset="77"/>
              <a:cs typeface="Arial"/>
            </a:endParaRPr>
          </a:p>
        </p:txBody>
      </p:sp>
    </p:spTree>
    <p:extLst>
      <p:ext uri="{BB962C8B-B14F-4D97-AF65-F5344CB8AC3E}">
        <p14:creationId xmlns:p14="http://schemas.microsoft.com/office/powerpoint/2010/main" val="3778505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97548A-3B0A-5A47-80C9-DFFED9773D02}"/>
              </a:ext>
            </a:extLst>
          </p:cNvPr>
          <p:cNvSpPr txBox="1"/>
          <p:nvPr/>
        </p:nvSpPr>
        <p:spPr>
          <a:xfrm>
            <a:off x="1748971" y="356630"/>
            <a:ext cx="7153729" cy="738664"/>
          </a:xfrm>
          <a:prstGeom prst="rect">
            <a:avLst/>
          </a:prstGeom>
          <a:noFill/>
        </p:spPr>
        <p:txBody>
          <a:bodyPr wrap="square" lIns="0" tIns="0" rIns="0" bIns="0" rtlCol="0">
            <a:spAutoFit/>
          </a:bodyPr>
          <a:lstStyle/>
          <a:p>
            <a:pPr>
              <a:spcAft>
                <a:spcPts val="150"/>
              </a:spcAft>
            </a:pPr>
            <a:r>
              <a:rPr lang="en-AU" sz="2400" b="1" dirty="0">
                <a:solidFill>
                  <a:srgbClr val="1A1918"/>
                </a:solidFill>
                <a:latin typeface="Muli ExtraBold" pitchFamily="2" charset="77"/>
                <a:cs typeface="Arial" panose="020B0604020202020204" pitchFamily="34" charset="0"/>
              </a:rPr>
              <a:t>Collection management, storage and preservation</a:t>
            </a:r>
          </a:p>
        </p:txBody>
      </p:sp>
      <p:sp>
        <p:nvSpPr>
          <p:cNvPr id="3" name="TextBox 2">
            <a:extLst>
              <a:ext uri="{FF2B5EF4-FFF2-40B4-BE49-F238E27FC236}">
                <a16:creationId xmlns:a16="http://schemas.microsoft.com/office/drawing/2014/main" id="{B9B941F9-E9A3-764B-8D41-AF9C671E6A54}"/>
              </a:ext>
            </a:extLst>
          </p:cNvPr>
          <p:cNvSpPr txBox="1"/>
          <p:nvPr/>
        </p:nvSpPr>
        <p:spPr>
          <a:xfrm>
            <a:off x="1742800" y="1099399"/>
            <a:ext cx="6458225" cy="2400657"/>
          </a:xfrm>
          <a:prstGeom prst="rect">
            <a:avLst/>
          </a:prstGeom>
          <a:noFill/>
        </p:spPr>
        <p:txBody>
          <a:bodyPr wrap="square" lIns="0" tIns="0" rIns="0" bIns="0" rtlCol="0">
            <a:spAutoFit/>
          </a:bodyPr>
          <a:lstStyle/>
          <a:p>
            <a:pPr marL="342900" indent="-342900">
              <a:spcAft>
                <a:spcPts val="600"/>
              </a:spcAft>
              <a:buFont typeface="Arial" panose="020B0604020202020204" pitchFamily="34" charset="0"/>
              <a:buChar char="•"/>
            </a:pPr>
            <a:r>
              <a:rPr lang="en-AU" dirty="0">
                <a:solidFill>
                  <a:srgbClr val="1A1918"/>
                </a:solidFill>
                <a:latin typeface="Muli Medium" pitchFamily="2" charset="77"/>
                <a:cs typeface="Arial"/>
              </a:rPr>
              <a:t>no documentation – no return</a:t>
            </a:r>
          </a:p>
          <a:p>
            <a:pPr marL="342900" indent="-342900">
              <a:spcAft>
                <a:spcPts val="600"/>
              </a:spcAft>
              <a:buFont typeface="Arial" panose="020B0604020202020204" pitchFamily="34" charset="0"/>
              <a:buChar char="•"/>
            </a:pPr>
            <a:r>
              <a:rPr lang="en-AU" dirty="0">
                <a:solidFill>
                  <a:srgbClr val="1A1918"/>
                </a:solidFill>
                <a:latin typeface="Muli Medium" pitchFamily="2" charset="77"/>
                <a:cs typeface="Arial"/>
              </a:rPr>
              <a:t>storage capacity, hardcopy vs digital files</a:t>
            </a:r>
          </a:p>
          <a:p>
            <a:pPr marL="342900" indent="-342900">
              <a:spcAft>
                <a:spcPts val="600"/>
              </a:spcAft>
              <a:buFont typeface="Arial" panose="020B0604020202020204" pitchFamily="34" charset="0"/>
              <a:buChar char="•"/>
            </a:pPr>
            <a:r>
              <a:rPr lang="en-AU" dirty="0">
                <a:solidFill>
                  <a:srgbClr val="1A1918"/>
                </a:solidFill>
                <a:latin typeface="Muli Medium" pitchFamily="2" charset="77"/>
                <a:cs typeface="Arial"/>
              </a:rPr>
              <a:t>need to digitise before 2025</a:t>
            </a:r>
          </a:p>
          <a:p>
            <a:pPr marL="342900" indent="-342900">
              <a:spcAft>
                <a:spcPts val="600"/>
              </a:spcAft>
              <a:buFont typeface="Arial" panose="020B0604020202020204" pitchFamily="34" charset="0"/>
              <a:buChar char="•"/>
            </a:pPr>
            <a:r>
              <a:rPr lang="en-AU" dirty="0">
                <a:solidFill>
                  <a:srgbClr val="1A1918"/>
                </a:solidFill>
                <a:latin typeface="Muli Medium" pitchFamily="2" charset="77"/>
                <a:cs typeface="Arial"/>
              </a:rPr>
              <a:t>digital preservation</a:t>
            </a:r>
          </a:p>
          <a:p>
            <a:pPr marL="342900" indent="-342900">
              <a:spcAft>
                <a:spcPts val="600"/>
              </a:spcAft>
              <a:buFont typeface="Arial" panose="020B0604020202020204" pitchFamily="34" charset="0"/>
              <a:buChar char="•"/>
            </a:pPr>
            <a:r>
              <a:rPr lang="en-AU" dirty="0">
                <a:solidFill>
                  <a:srgbClr val="1A1918"/>
                </a:solidFill>
                <a:latin typeface="Muli Medium" pitchFamily="2" charset="77"/>
                <a:cs typeface="Arial"/>
              </a:rPr>
              <a:t>future of hard copies</a:t>
            </a:r>
          </a:p>
          <a:p>
            <a:pPr marL="342900" indent="-342900">
              <a:spcAft>
                <a:spcPts val="600"/>
              </a:spcAft>
              <a:buFont typeface="Arial" panose="020B0604020202020204" pitchFamily="34" charset="0"/>
              <a:buChar char="•"/>
            </a:pPr>
            <a:endParaRPr lang="en-AU" dirty="0">
              <a:solidFill>
                <a:srgbClr val="1A1918"/>
              </a:solidFill>
              <a:latin typeface="Muli Medium" pitchFamily="2" charset="77"/>
              <a:cs typeface="Arial"/>
            </a:endParaRPr>
          </a:p>
          <a:p>
            <a:pPr marL="342900" indent="-342900">
              <a:spcAft>
                <a:spcPts val="600"/>
              </a:spcAft>
              <a:buFont typeface="Arial" panose="020B0604020202020204" pitchFamily="34" charset="0"/>
              <a:buChar char="•"/>
            </a:pPr>
            <a:endParaRPr lang="en-AU" dirty="0">
              <a:solidFill>
                <a:srgbClr val="1A1918"/>
              </a:solidFill>
              <a:latin typeface="Muli Medium" pitchFamily="2" charset="77"/>
              <a:cs typeface="Arial"/>
            </a:endParaRPr>
          </a:p>
        </p:txBody>
      </p:sp>
    </p:spTree>
    <p:extLst>
      <p:ext uri="{BB962C8B-B14F-4D97-AF65-F5344CB8AC3E}">
        <p14:creationId xmlns:p14="http://schemas.microsoft.com/office/powerpoint/2010/main" val="3577487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97548A-3B0A-5A47-80C9-DFFED9773D02}"/>
              </a:ext>
            </a:extLst>
          </p:cNvPr>
          <p:cNvSpPr txBox="1"/>
          <p:nvPr/>
        </p:nvSpPr>
        <p:spPr>
          <a:xfrm>
            <a:off x="1748971" y="356630"/>
            <a:ext cx="5646057" cy="1133644"/>
          </a:xfrm>
          <a:prstGeom prst="rect">
            <a:avLst/>
          </a:prstGeom>
          <a:noFill/>
        </p:spPr>
        <p:txBody>
          <a:bodyPr wrap="square" lIns="0" tIns="0" rIns="0" bIns="0" rtlCol="0">
            <a:spAutoFit/>
          </a:bodyPr>
          <a:lstStyle/>
          <a:p>
            <a:pPr>
              <a:spcAft>
                <a:spcPts val="150"/>
              </a:spcAft>
            </a:pPr>
            <a:r>
              <a:rPr lang="en-AU" sz="2400" b="1" dirty="0">
                <a:solidFill>
                  <a:srgbClr val="1A1918"/>
                </a:solidFill>
                <a:latin typeface="Muli ExtraBold" pitchFamily="2" charset="77"/>
                <a:cs typeface="Arial" panose="020B0604020202020204" pitchFamily="34" charset="0"/>
              </a:rPr>
              <a:t>Access and privacy, confidentiality and privilege</a:t>
            </a:r>
          </a:p>
          <a:p>
            <a:pPr>
              <a:spcAft>
                <a:spcPts val="150"/>
              </a:spcAft>
            </a:pPr>
            <a:endParaRPr lang="en-US" sz="2400" b="1" i="0" dirty="0">
              <a:solidFill>
                <a:srgbClr val="1A1918"/>
              </a:solidFill>
              <a:latin typeface="Muli ExtraBold" pitchFamily="2" charset="77"/>
              <a:cs typeface="Arial" panose="020B0604020202020204" pitchFamily="34" charset="0"/>
            </a:endParaRPr>
          </a:p>
        </p:txBody>
      </p:sp>
      <p:sp>
        <p:nvSpPr>
          <p:cNvPr id="3" name="TextBox 2">
            <a:extLst>
              <a:ext uri="{FF2B5EF4-FFF2-40B4-BE49-F238E27FC236}">
                <a16:creationId xmlns:a16="http://schemas.microsoft.com/office/drawing/2014/main" id="{B9B941F9-E9A3-764B-8D41-AF9C671E6A54}"/>
              </a:ext>
            </a:extLst>
          </p:cNvPr>
          <p:cNvSpPr txBox="1"/>
          <p:nvPr/>
        </p:nvSpPr>
        <p:spPr>
          <a:xfrm>
            <a:off x="1742800" y="1102243"/>
            <a:ext cx="6458225" cy="3554819"/>
          </a:xfrm>
          <a:prstGeom prst="rect">
            <a:avLst/>
          </a:prstGeom>
          <a:noFill/>
        </p:spPr>
        <p:txBody>
          <a:bodyPr wrap="square" lIns="0" tIns="0" rIns="0" bIns="0" rtlCol="0">
            <a:spAutoFit/>
          </a:bodyPr>
          <a:lstStyle/>
          <a:p>
            <a:pPr marL="285750" indent="-285750">
              <a:spcAft>
                <a:spcPts val="600"/>
              </a:spcAft>
              <a:buFont typeface="Arial" panose="020B0604020202020204" pitchFamily="34" charset="0"/>
              <a:buChar char="•"/>
            </a:pPr>
            <a:r>
              <a:rPr lang="en-AU" dirty="0">
                <a:solidFill>
                  <a:srgbClr val="1A1918"/>
                </a:solidFill>
                <a:latin typeface="Muli Medium" pitchFamily="2" charset="77"/>
                <a:cs typeface="Arial"/>
              </a:rPr>
              <a:t>access dispersed across NTRBs, the Court, private archives and public collecting institutions</a:t>
            </a:r>
          </a:p>
          <a:p>
            <a:pPr marL="285750" lvl="0" indent="-285750">
              <a:buFont typeface="Arial" panose="020B0604020202020204" pitchFamily="34" charset="0"/>
              <a:buChar char="•"/>
            </a:pPr>
            <a:r>
              <a:rPr lang="en-AU" dirty="0">
                <a:solidFill>
                  <a:srgbClr val="1A1918"/>
                </a:solidFill>
                <a:latin typeface="Muli Medium" pitchFamily="2" charset="77"/>
                <a:cs typeface="Arial"/>
              </a:rPr>
              <a:t>all parties must ensure that a transfer of materials does not effect: </a:t>
            </a:r>
          </a:p>
          <a:p>
            <a:pPr marL="628650" lvl="1" indent="-171450">
              <a:buFont typeface="Arial" panose="020B0604020202020204" pitchFamily="34" charset="0"/>
              <a:buChar char="•"/>
            </a:pPr>
            <a:r>
              <a:rPr lang="en-AU" dirty="0">
                <a:solidFill>
                  <a:srgbClr val="1A1918"/>
                </a:solidFill>
                <a:latin typeface="Muli Medium" pitchFamily="2" charset="77"/>
                <a:cs typeface="Arial"/>
              </a:rPr>
              <a:t>obligations of confidentiality, privacy, privilege, intellectual property </a:t>
            </a:r>
            <a:r>
              <a:rPr lang="en-AU" dirty="0" err="1">
                <a:solidFill>
                  <a:srgbClr val="1A1918"/>
                </a:solidFill>
                <a:latin typeface="Muli Medium" pitchFamily="2" charset="77"/>
                <a:cs typeface="Arial"/>
              </a:rPr>
              <a:t>etc</a:t>
            </a:r>
            <a:r>
              <a:rPr lang="en-AU" dirty="0">
                <a:solidFill>
                  <a:srgbClr val="1A1918"/>
                </a:solidFill>
                <a:latin typeface="Muli Medium" pitchFamily="2" charset="77"/>
                <a:cs typeface="Arial"/>
              </a:rPr>
              <a:t> </a:t>
            </a:r>
          </a:p>
          <a:p>
            <a:pPr marL="628650" lvl="1" indent="-171450">
              <a:buFont typeface="Arial" panose="020B0604020202020204" pitchFamily="34" charset="0"/>
              <a:buChar char="•"/>
            </a:pPr>
            <a:r>
              <a:rPr lang="en-AU" dirty="0">
                <a:solidFill>
                  <a:srgbClr val="1A1918"/>
                </a:solidFill>
                <a:latin typeface="Muli Medium" pitchFamily="2" charset="77"/>
                <a:cs typeface="Arial"/>
              </a:rPr>
              <a:t>restrictions imposed by the Court or by the group’s own traditional laws and customs</a:t>
            </a:r>
          </a:p>
          <a:p>
            <a:pPr marL="285750" indent="-285750">
              <a:spcAft>
                <a:spcPts val="600"/>
              </a:spcAft>
              <a:buFont typeface="Arial" panose="020B0604020202020204" pitchFamily="34" charset="0"/>
              <a:buChar char="•"/>
            </a:pPr>
            <a:r>
              <a:rPr lang="en-AU" dirty="0">
                <a:solidFill>
                  <a:srgbClr val="1A1918"/>
                </a:solidFill>
                <a:latin typeface="Muli Medium" pitchFamily="2" charset="77"/>
                <a:cs typeface="Arial"/>
              </a:rPr>
              <a:t>access protocols/policies need to be established that maintain these obligations</a:t>
            </a:r>
          </a:p>
          <a:p>
            <a:pPr marL="285750" indent="-285750">
              <a:spcAft>
                <a:spcPts val="600"/>
              </a:spcAft>
              <a:buFont typeface="Arial" panose="020B0604020202020204" pitchFamily="34" charset="0"/>
              <a:buChar char="•"/>
            </a:pPr>
            <a:endParaRPr lang="en-AU" dirty="0">
              <a:solidFill>
                <a:srgbClr val="1A1918"/>
              </a:solidFill>
              <a:latin typeface="Muli Medium" pitchFamily="2" charset="77"/>
              <a:cs typeface="Arial"/>
            </a:endParaRPr>
          </a:p>
          <a:p>
            <a:pPr marL="285750" indent="-285750">
              <a:spcAft>
                <a:spcPts val="600"/>
              </a:spcAft>
              <a:buFont typeface="Arial" panose="020B0604020202020204" pitchFamily="34" charset="0"/>
              <a:buChar char="•"/>
            </a:pPr>
            <a:endParaRPr lang="en-AU" dirty="0">
              <a:solidFill>
                <a:srgbClr val="1A1918"/>
              </a:solidFill>
              <a:latin typeface="Muli Medium" pitchFamily="2" charset="77"/>
              <a:cs typeface="Arial"/>
            </a:endParaRPr>
          </a:p>
        </p:txBody>
      </p:sp>
    </p:spTree>
    <p:extLst>
      <p:ext uri="{BB962C8B-B14F-4D97-AF65-F5344CB8AC3E}">
        <p14:creationId xmlns:p14="http://schemas.microsoft.com/office/powerpoint/2010/main" val="17974280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97548A-3B0A-5A47-80C9-DFFED9773D02}"/>
              </a:ext>
            </a:extLst>
          </p:cNvPr>
          <p:cNvSpPr txBox="1"/>
          <p:nvPr/>
        </p:nvSpPr>
        <p:spPr>
          <a:xfrm>
            <a:off x="1748971" y="356630"/>
            <a:ext cx="5646057" cy="369332"/>
          </a:xfrm>
          <a:prstGeom prst="rect">
            <a:avLst/>
          </a:prstGeom>
          <a:noFill/>
        </p:spPr>
        <p:txBody>
          <a:bodyPr wrap="square" lIns="0" tIns="0" rIns="0" bIns="0" rtlCol="0">
            <a:spAutoFit/>
          </a:bodyPr>
          <a:lstStyle/>
          <a:p>
            <a:pPr>
              <a:spcAft>
                <a:spcPts val="150"/>
              </a:spcAft>
            </a:pPr>
            <a:r>
              <a:rPr lang="en-AU" sz="2400" b="1" dirty="0">
                <a:solidFill>
                  <a:srgbClr val="1A1918"/>
                </a:solidFill>
                <a:latin typeface="Muli ExtraBold" pitchFamily="2" charset="77"/>
                <a:cs typeface="Arial" panose="020B0604020202020204" pitchFamily="34" charset="0"/>
              </a:rPr>
              <a:t>Resourcing</a:t>
            </a:r>
            <a:endParaRPr lang="en-US" sz="2400" b="1" i="0" dirty="0">
              <a:solidFill>
                <a:srgbClr val="1A1918"/>
              </a:solidFill>
              <a:latin typeface="Muli ExtraBold" pitchFamily="2" charset="77"/>
              <a:cs typeface="Arial" panose="020B0604020202020204" pitchFamily="34" charset="0"/>
            </a:endParaRPr>
          </a:p>
        </p:txBody>
      </p:sp>
      <p:sp>
        <p:nvSpPr>
          <p:cNvPr id="3" name="TextBox 2">
            <a:extLst>
              <a:ext uri="{FF2B5EF4-FFF2-40B4-BE49-F238E27FC236}">
                <a16:creationId xmlns:a16="http://schemas.microsoft.com/office/drawing/2014/main" id="{B9B941F9-E9A3-764B-8D41-AF9C671E6A54}"/>
              </a:ext>
            </a:extLst>
          </p:cNvPr>
          <p:cNvSpPr txBox="1"/>
          <p:nvPr/>
        </p:nvSpPr>
        <p:spPr>
          <a:xfrm>
            <a:off x="1742800" y="1061299"/>
            <a:ext cx="6458225" cy="3308598"/>
          </a:xfrm>
          <a:prstGeom prst="rect">
            <a:avLst/>
          </a:prstGeom>
          <a:noFill/>
        </p:spPr>
        <p:txBody>
          <a:bodyPr wrap="square" lIns="0" tIns="0" rIns="0" bIns="0" rtlCol="0">
            <a:spAutoFit/>
          </a:bodyPr>
          <a:lstStyle/>
          <a:p>
            <a:pPr>
              <a:spcAft>
                <a:spcPts val="600"/>
              </a:spcAft>
            </a:pPr>
            <a:r>
              <a:rPr lang="en-AU" dirty="0">
                <a:solidFill>
                  <a:srgbClr val="1A1918"/>
                </a:solidFill>
                <a:latin typeface="Muli Medium" pitchFamily="2" charset="77"/>
                <a:cs typeface="Arial"/>
              </a:rPr>
              <a:t>NTRB/SPs </a:t>
            </a:r>
          </a:p>
          <a:p>
            <a:pPr marL="285750" indent="-285750">
              <a:spcAft>
                <a:spcPts val="600"/>
              </a:spcAft>
              <a:buFont typeface="Arial" panose="020B0604020202020204" pitchFamily="34" charset="0"/>
              <a:buChar char="•"/>
            </a:pPr>
            <a:r>
              <a:rPr lang="en-AU" dirty="0">
                <a:solidFill>
                  <a:srgbClr val="1A1918"/>
                </a:solidFill>
                <a:latin typeface="Muli Medium" pitchFamily="2" charset="77"/>
                <a:cs typeface="Arial"/>
              </a:rPr>
              <a:t>ongoing collection management &amp; storage</a:t>
            </a:r>
          </a:p>
          <a:p>
            <a:pPr marL="285750" indent="-285750">
              <a:spcAft>
                <a:spcPts val="600"/>
              </a:spcAft>
              <a:buFont typeface="Arial" panose="020B0604020202020204" pitchFamily="34" charset="0"/>
              <a:buChar char="•"/>
            </a:pPr>
            <a:r>
              <a:rPr lang="en-AU" dirty="0">
                <a:solidFill>
                  <a:srgbClr val="1A1918"/>
                </a:solidFill>
                <a:latin typeface="Muli Medium" pitchFamily="2" charset="77"/>
                <a:cs typeface="Arial"/>
              </a:rPr>
              <a:t>capacity to audit / digitise before 2025</a:t>
            </a:r>
          </a:p>
          <a:p>
            <a:pPr marL="285750" indent="-285750">
              <a:spcAft>
                <a:spcPts val="600"/>
              </a:spcAft>
              <a:buFont typeface="Arial" panose="020B0604020202020204" pitchFamily="34" charset="0"/>
              <a:buChar char="•"/>
            </a:pPr>
            <a:r>
              <a:rPr lang="en-AU" dirty="0">
                <a:solidFill>
                  <a:srgbClr val="1A1918"/>
                </a:solidFill>
                <a:latin typeface="Muli Medium" pitchFamily="2" charset="77"/>
                <a:cs typeface="Arial"/>
              </a:rPr>
              <a:t>capacity to index  / document in prep for return</a:t>
            </a:r>
          </a:p>
          <a:p>
            <a:pPr marL="285750" indent="-285750">
              <a:spcAft>
                <a:spcPts val="600"/>
              </a:spcAft>
              <a:buFont typeface="Arial" panose="020B0604020202020204" pitchFamily="34" charset="0"/>
              <a:buChar char="•"/>
            </a:pPr>
            <a:r>
              <a:rPr lang="en-AU" dirty="0">
                <a:solidFill>
                  <a:srgbClr val="1A1918"/>
                </a:solidFill>
                <a:latin typeface="Muli Medium" pitchFamily="2" charset="77"/>
                <a:cs typeface="Arial"/>
              </a:rPr>
              <a:t>conduct returns process / workshops / travel / consultation</a:t>
            </a:r>
          </a:p>
          <a:p>
            <a:pPr>
              <a:spcAft>
                <a:spcPts val="600"/>
              </a:spcAft>
            </a:pPr>
            <a:r>
              <a:rPr lang="en-AU" dirty="0">
                <a:solidFill>
                  <a:srgbClr val="1A1918"/>
                </a:solidFill>
                <a:latin typeface="Muli Medium" pitchFamily="2" charset="77"/>
                <a:cs typeface="Arial"/>
              </a:rPr>
              <a:t>PBC</a:t>
            </a:r>
          </a:p>
          <a:p>
            <a:pPr marL="285750" indent="-285750">
              <a:spcAft>
                <a:spcPts val="600"/>
              </a:spcAft>
              <a:buFont typeface="Arial" panose="020B0604020202020204" pitchFamily="34" charset="0"/>
              <a:buChar char="•"/>
            </a:pPr>
            <a:r>
              <a:rPr lang="en-AU" dirty="0">
                <a:solidFill>
                  <a:srgbClr val="1A1918"/>
                </a:solidFill>
                <a:latin typeface="Muli Medium" pitchFamily="2" charset="77"/>
                <a:cs typeface="Arial"/>
              </a:rPr>
              <a:t>capacity for storage / management of materials</a:t>
            </a:r>
          </a:p>
          <a:p>
            <a:pPr marL="285750" indent="-285750">
              <a:spcAft>
                <a:spcPts val="600"/>
              </a:spcAft>
              <a:buFont typeface="Arial" panose="020B0604020202020204" pitchFamily="34" charset="0"/>
              <a:buChar char="•"/>
            </a:pPr>
            <a:r>
              <a:rPr lang="en-AU" dirty="0">
                <a:solidFill>
                  <a:srgbClr val="1A1918"/>
                </a:solidFill>
                <a:latin typeface="Muli Medium" pitchFamily="2" charset="77"/>
                <a:cs typeface="Arial"/>
              </a:rPr>
              <a:t>provide adequate access though staff, training and  database</a:t>
            </a:r>
          </a:p>
        </p:txBody>
      </p:sp>
    </p:spTree>
    <p:extLst>
      <p:ext uri="{BB962C8B-B14F-4D97-AF65-F5344CB8AC3E}">
        <p14:creationId xmlns:p14="http://schemas.microsoft.com/office/powerpoint/2010/main" val="2248224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97548A-3B0A-5A47-80C9-DFFED9773D02}"/>
              </a:ext>
            </a:extLst>
          </p:cNvPr>
          <p:cNvSpPr txBox="1"/>
          <p:nvPr/>
        </p:nvSpPr>
        <p:spPr>
          <a:xfrm>
            <a:off x="1669143" y="373794"/>
            <a:ext cx="6733452" cy="369332"/>
          </a:xfrm>
          <a:prstGeom prst="rect">
            <a:avLst/>
          </a:prstGeom>
          <a:noFill/>
        </p:spPr>
        <p:txBody>
          <a:bodyPr wrap="square" lIns="0" tIns="0" rIns="0" bIns="0" rtlCol="0">
            <a:spAutoFit/>
          </a:bodyPr>
          <a:lstStyle/>
          <a:p>
            <a:pPr>
              <a:spcAft>
                <a:spcPts val="150"/>
              </a:spcAft>
            </a:pPr>
            <a:r>
              <a:rPr lang="en-AU" sz="2400" b="1" dirty="0">
                <a:solidFill>
                  <a:srgbClr val="1A1918"/>
                </a:solidFill>
                <a:latin typeface="Muli ExtraBold" pitchFamily="2" charset="77"/>
                <a:cs typeface="Arial" panose="020B0604020202020204" pitchFamily="34" charset="0"/>
              </a:rPr>
              <a:t>Acknowledgment of country</a:t>
            </a:r>
            <a:endParaRPr lang="en-US" sz="2400" b="1" i="0" dirty="0">
              <a:solidFill>
                <a:srgbClr val="1A1918"/>
              </a:solidFill>
              <a:latin typeface="Muli ExtraBold" pitchFamily="2" charset="77"/>
              <a:cs typeface="Arial" panose="020B0604020202020204" pitchFamily="34" charset="0"/>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41769" y="1124517"/>
            <a:ext cx="7429080" cy="3513278"/>
          </a:xfrm>
          <a:prstGeom prst="rect">
            <a:avLst/>
          </a:prstGeom>
        </p:spPr>
      </p:pic>
    </p:spTree>
    <p:extLst>
      <p:ext uri="{BB962C8B-B14F-4D97-AF65-F5344CB8AC3E}">
        <p14:creationId xmlns:p14="http://schemas.microsoft.com/office/powerpoint/2010/main" val="2112900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97548A-3B0A-5A47-80C9-DFFED9773D02}"/>
              </a:ext>
            </a:extLst>
          </p:cNvPr>
          <p:cNvSpPr txBox="1"/>
          <p:nvPr/>
        </p:nvSpPr>
        <p:spPr>
          <a:xfrm>
            <a:off x="1748971" y="356630"/>
            <a:ext cx="5646057" cy="369332"/>
          </a:xfrm>
          <a:prstGeom prst="rect">
            <a:avLst/>
          </a:prstGeom>
          <a:noFill/>
        </p:spPr>
        <p:txBody>
          <a:bodyPr wrap="square" lIns="0" tIns="0" rIns="0" bIns="0" rtlCol="0">
            <a:spAutoFit/>
          </a:bodyPr>
          <a:lstStyle/>
          <a:p>
            <a:pPr>
              <a:spcAft>
                <a:spcPts val="150"/>
              </a:spcAft>
            </a:pPr>
            <a:r>
              <a:rPr lang="en-AU" sz="2400" b="1" dirty="0">
                <a:solidFill>
                  <a:srgbClr val="1A1918"/>
                </a:solidFill>
                <a:latin typeface="Muli ExtraBold" pitchFamily="2" charset="77"/>
                <a:cs typeface="Arial" panose="020B0604020202020204" pitchFamily="34" charset="0"/>
              </a:rPr>
              <a:t>RNTM conclusions</a:t>
            </a:r>
            <a:endParaRPr lang="en-US" sz="2400" b="1" i="0" dirty="0">
              <a:solidFill>
                <a:srgbClr val="1A1918"/>
              </a:solidFill>
              <a:latin typeface="Muli ExtraBold" pitchFamily="2" charset="77"/>
              <a:cs typeface="Arial" panose="020B0604020202020204" pitchFamily="34" charset="0"/>
            </a:endParaRPr>
          </a:p>
        </p:txBody>
      </p:sp>
      <p:sp>
        <p:nvSpPr>
          <p:cNvPr id="3" name="TextBox 2">
            <a:extLst>
              <a:ext uri="{FF2B5EF4-FFF2-40B4-BE49-F238E27FC236}">
                <a16:creationId xmlns:a16="http://schemas.microsoft.com/office/drawing/2014/main" id="{B9B941F9-E9A3-764B-8D41-AF9C671E6A54}"/>
              </a:ext>
            </a:extLst>
          </p:cNvPr>
          <p:cNvSpPr txBox="1"/>
          <p:nvPr/>
        </p:nvSpPr>
        <p:spPr>
          <a:xfrm>
            <a:off x="1742800" y="1061299"/>
            <a:ext cx="6458225" cy="2323713"/>
          </a:xfrm>
          <a:prstGeom prst="rect">
            <a:avLst/>
          </a:prstGeom>
          <a:noFill/>
        </p:spPr>
        <p:txBody>
          <a:bodyPr wrap="square" lIns="0" tIns="0" rIns="0" bIns="0" rtlCol="0">
            <a:spAutoFit/>
          </a:bodyPr>
          <a:lstStyle/>
          <a:p>
            <a:pPr marL="342900" indent="-342900">
              <a:spcAft>
                <a:spcPts val="600"/>
              </a:spcAft>
              <a:buFont typeface="Arial" panose="020B0604020202020204" pitchFamily="34" charset="0"/>
              <a:buChar char="•"/>
            </a:pPr>
            <a:r>
              <a:rPr lang="en-AU" dirty="0">
                <a:solidFill>
                  <a:srgbClr val="1A1918"/>
                </a:solidFill>
                <a:latin typeface="Muli Medium" pitchFamily="2" charset="77"/>
                <a:cs typeface="Arial"/>
              </a:rPr>
              <a:t>native title holders need access</a:t>
            </a:r>
          </a:p>
          <a:p>
            <a:pPr marL="342900" indent="-342900">
              <a:spcAft>
                <a:spcPts val="600"/>
              </a:spcAft>
              <a:buFont typeface="Arial" panose="020B0604020202020204" pitchFamily="34" charset="0"/>
              <a:buChar char="•"/>
            </a:pPr>
            <a:r>
              <a:rPr lang="en-AU" dirty="0">
                <a:solidFill>
                  <a:srgbClr val="1A1918"/>
                </a:solidFill>
                <a:latin typeface="Muli Medium" pitchFamily="2" charset="77"/>
                <a:cs typeface="Arial"/>
              </a:rPr>
              <a:t>best practice: principles and processes for return of native title materials</a:t>
            </a:r>
          </a:p>
          <a:p>
            <a:pPr marL="342900" indent="-342900">
              <a:spcAft>
                <a:spcPts val="600"/>
              </a:spcAft>
              <a:buFont typeface="Arial" panose="020B0604020202020204" pitchFamily="34" charset="0"/>
              <a:buChar char="•"/>
            </a:pPr>
            <a:r>
              <a:rPr lang="en-AU" dirty="0">
                <a:solidFill>
                  <a:srgbClr val="1A1918"/>
                </a:solidFill>
                <a:latin typeface="Muli Medium" pitchFamily="2" charset="77"/>
                <a:cs typeface="Arial"/>
              </a:rPr>
              <a:t>legal reform</a:t>
            </a:r>
          </a:p>
          <a:p>
            <a:pPr marL="342900" indent="-342900">
              <a:spcAft>
                <a:spcPts val="600"/>
              </a:spcAft>
              <a:buFont typeface="Arial" panose="020B0604020202020204" pitchFamily="34" charset="0"/>
              <a:buChar char="•"/>
            </a:pPr>
            <a:r>
              <a:rPr lang="en-AU" dirty="0">
                <a:solidFill>
                  <a:srgbClr val="1A1918"/>
                </a:solidFill>
                <a:latin typeface="Muli Medium" pitchFamily="2" charset="77"/>
                <a:cs typeface="Arial"/>
              </a:rPr>
              <a:t>prioritise digitisation and preservation</a:t>
            </a:r>
          </a:p>
          <a:p>
            <a:pPr marL="342900" indent="-342900">
              <a:spcAft>
                <a:spcPts val="600"/>
              </a:spcAft>
              <a:buFont typeface="Arial" panose="020B0604020202020204" pitchFamily="34" charset="0"/>
              <a:buChar char="•"/>
            </a:pPr>
            <a:r>
              <a:rPr lang="en-AU" dirty="0">
                <a:solidFill>
                  <a:srgbClr val="1A1918"/>
                </a:solidFill>
                <a:latin typeface="Muli Medium" pitchFamily="2" charset="77"/>
                <a:cs typeface="Arial"/>
              </a:rPr>
              <a:t>funding requirements</a:t>
            </a:r>
          </a:p>
          <a:p>
            <a:pPr marL="342900" indent="-342900">
              <a:spcAft>
                <a:spcPts val="600"/>
              </a:spcAft>
              <a:buFont typeface="Arial" panose="020B0604020202020204" pitchFamily="34" charset="0"/>
              <a:buChar char="•"/>
            </a:pPr>
            <a:endParaRPr lang="en-AU" dirty="0">
              <a:solidFill>
                <a:srgbClr val="1A1918"/>
              </a:solidFill>
              <a:latin typeface="Muli Medium" pitchFamily="2" charset="77"/>
              <a:cs typeface="Arial"/>
            </a:endParaRPr>
          </a:p>
        </p:txBody>
      </p:sp>
      <p:pic>
        <p:nvPicPr>
          <p:cNvPr id="4" name="Picture 3"/>
          <p:cNvPicPr/>
          <p:nvPr/>
        </p:nvPicPr>
        <p:blipFill rotWithShape="1">
          <a:blip r:embed="rId3"/>
          <a:srcRect t="15257"/>
          <a:stretch/>
        </p:blipFill>
        <p:spPr>
          <a:xfrm>
            <a:off x="1748971" y="3174274"/>
            <a:ext cx="4284255" cy="1844956"/>
          </a:xfrm>
          <a:prstGeom prst="rect">
            <a:avLst/>
          </a:prstGeom>
        </p:spPr>
      </p:pic>
      <p:sp>
        <p:nvSpPr>
          <p:cNvPr id="5" name="Rectangle 4"/>
          <p:cNvSpPr>
            <a:spLocks noChangeArrowheads="1"/>
          </p:cNvSpPr>
          <p:nvPr/>
        </p:nvSpPr>
        <p:spPr bwMode="auto">
          <a:xfrm>
            <a:off x="6033225" y="4561078"/>
            <a:ext cx="281982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AU" sz="1000" dirty="0">
                <a:latin typeface="Muli Medium" pitchFamily="2" charset="77"/>
                <a:cs typeface="Arial"/>
              </a:rPr>
              <a:t>Returns process established by YMAC.</a:t>
            </a:r>
            <a:endParaRPr lang="en-US" sz="1000" dirty="0">
              <a:latin typeface="Muli Medium" pitchFamily="2" charset="77"/>
              <a:cs typeface="Arial"/>
            </a:endParaRPr>
          </a:p>
        </p:txBody>
      </p:sp>
    </p:spTree>
    <p:extLst>
      <p:ext uri="{BB962C8B-B14F-4D97-AF65-F5344CB8AC3E}">
        <p14:creationId xmlns:p14="http://schemas.microsoft.com/office/powerpoint/2010/main" val="31825536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97548A-3B0A-5A47-80C9-DFFED9773D02}"/>
              </a:ext>
            </a:extLst>
          </p:cNvPr>
          <p:cNvSpPr txBox="1"/>
          <p:nvPr/>
        </p:nvSpPr>
        <p:spPr>
          <a:xfrm>
            <a:off x="1748971" y="356630"/>
            <a:ext cx="5646057" cy="369332"/>
          </a:xfrm>
          <a:prstGeom prst="rect">
            <a:avLst/>
          </a:prstGeom>
          <a:noFill/>
        </p:spPr>
        <p:txBody>
          <a:bodyPr wrap="square" lIns="0" tIns="0" rIns="0" bIns="0" rtlCol="0" anchor="t">
            <a:spAutoFit/>
          </a:bodyPr>
          <a:lstStyle/>
          <a:p>
            <a:pPr>
              <a:spcAft>
                <a:spcPts val="150"/>
              </a:spcAft>
            </a:pPr>
            <a:r>
              <a:rPr lang="en-AU" sz="2400" b="1" dirty="0">
                <a:solidFill>
                  <a:srgbClr val="1A1918"/>
                </a:solidFill>
                <a:latin typeface="Muli ExtraBold"/>
                <a:cs typeface="Arial"/>
              </a:rPr>
              <a:t>The RNTM</a:t>
            </a:r>
            <a:r>
              <a:rPr lang="en-AU" sz="2400" dirty="0">
                <a:solidFill>
                  <a:srgbClr val="1A1918"/>
                </a:solidFill>
                <a:latin typeface="Muli Medium"/>
                <a:cs typeface="Arial"/>
              </a:rPr>
              <a:t> </a:t>
            </a:r>
            <a:r>
              <a:rPr lang="en-AU" sz="2400" b="1" dirty="0">
                <a:solidFill>
                  <a:srgbClr val="1A1918"/>
                </a:solidFill>
                <a:latin typeface="Muli ExtraBold"/>
                <a:cs typeface="Arial"/>
              </a:rPr>
              <a:t>publications and outlook</a:t>
            </a:r>
            <a:endParaRPr lang="en-US" sz="2400" b="1" dirty="0">
              <a:solidFill>
                <a:srgbClr val="1A1918"/>
              </a:solidFill>
              <a:latin typeface="Muli ExtraBold"/>
              <a:cs typeface="Arial"/>
            </a:endParaRPr>
          </a:p>
        </p:txBody>
      </p:sp>
      <p:sp>
        <p:nvSpPr>
          <p:cNvPr id="3" name="TextBox 2">
            <a:extLst>
              <a:ext uri="{FF2B5EF4-FFF2-40B4-BE49-F238E27FC236}">
                <a16:creationId xmlns:a16="http://schemas.microsoft.com/office/drawing/2014/main" id="{B9B941F9-E9A3-764B-8D41-AF9C671E6A54}"/>
              </a:ext>
            </a:extLst>
          </p:cNvPr>
          <p:cNvSpPr txBox="1"/>
          <p:nvPr/>
        </p:nvSpPr>
        <p:spPr>
          <a:xfrm>
            <a:off x="1768665" y="917864"/>
            <a:ext cx="6855381" cy="4016484"/>
          </a:xfrm>
          <a:prstGeom prst="rect">
            <a:avLst/>
          </a:prstGeom>
          <a:noFill/>
        </p:spPr>
        <p:txBody>
          <a:bodyPr wrap="square" lIns="0" tIns="0" rIns="0" bIns="0" rtlCol="0" anchor="t">
            <a:spAutoFit/>
          </a:bodyPr>
          <a:lstStyle/>
          <a:p>
            <a:pPr>
              <a:spcAft>
                <a:spcPts val="600"/>
              </a:spcAft>
            </a:pPr>
            <a:r>
              <a:rPr lang="en-AU" dirty="0">
                <a:solidFill>
                  <a:srgbClr val="1A1918"/>
                </a:solidFill>
                <a:latin typeface="Muli Medium"/>
                <a:cs typeface="Arial"/>
                <a:hlinkClick r:id="rId3"/>
              </a:rPr>
              <a:t>https://aiatsis.gov.au/research/current-projects/returning-native-title-materials</a:t>
            </a:r>
            <a:endParaRPr lang="en-AU" dirty="0">
              <a:solidFill>
                <a:srgbClr val="1A1918"/>
              </a:solidFill>
              <a:latin typeface="Muli Medium"/>
              <a:cs typeface="Arial"/>
            </a:endParaRPr>
          </a:p>
          <a:p>
            <a:pPr>
              <a:spcAft>
                <a:spcPts val="600"/>
              </a:spcAft>
            </a:pPr>
            <a:r>
              <a:rPr lang="en-AU" b="1" dirty="0">
                <a:solidFill>
                  <a:srgbClr val="1A1918"/>
                </a:solidFill>
                <a:latin typeface="Muli Medium"/>
                <a:cs typeface="Arial"/>
              </a:rPr>
              <a:t>Resources</a:t>
            </a:r>
          </a:p>
          <a:p>
            <a:pPr marL="342900" indent="-342900">
              <a:spcAft>
                <a:spcPts val="600"/>
              </a:spcAft>
              <a:buFont typeface="Arial" panose="020B0604020202020204" pitchFamily="34" charset="0"/>
              <a:buChar char="•"/>
            </a:pPr>
            <a:r>
              <a:rPr lang="en-AU" dirty="0">
                <a:solidFill>
                  <a:srgbClr val="1A1918"/>
                </a:solidFill>
                <a:latin typeface="Muli Medium"/>
                <a:cs typeface="Arial"/>
              </a:rPr>
              <a:t>a number of reports and presentations available online</a:t>
            </a:r>
            <a:endParaRPr lang="en-AU" dirty="0">
              <a:latin typeface="Muli Medium"/>
            </a:endParaRPr>
          </a:p>
          <a:p>
            <a:pPr marL="342900" indent="-342900">
              <a:spcAft>
                <a:spcPts val="600"/>
              </a:spcAft>
              <a:buFont typeface="Arial" panose="020B0604020202020204" pitchFamily="34" charset="0"/>
              <a:buChar char="•"/>
            </a:pPr>
            <a:r>
              <a:rPr lang="en-AU" dirty="0">
                <a:solidFill>
                  <a:srgbClr val="1A1918"/>
                </a:solidFill>
                <a:latin typeface="Muli Medium" pitchFamily="2" charset="77"/>
                <a:cs typeface="Arial"/>
              </a:rPr>
              <a:t>draft First Glance template</a:t>
            </a:r>
          </a:p>
          <a:p>
            <a:pPr marL="342900" indent="-342900">
              <a:spcAft>
                <a:spcPts val="600"/>
              </a:spcAft>
              <a:buFont typeface="Arial" panose="020B0604020202020204" pitchFamily="34" charset="0"/>
              <a:buChar char="•"/>
            </a:pPr>
            <a:r>
              <a:rPr lang="en-AU" dirty="0">
                <a:solidFill>
                  <a:srgbClr val="1A1918"/>
                </a:solidFill>
                <a:latin typeface="Muli Medium" pitchFamily="2" charset="77"/>
                <a:cs typeface="Arial"/>
              </a:rPr>
              <a:t>metadata guides</a:t>
            </a:r>
          </a:p>
          <a:p>
            <a:pPr>
              <a:spcAft>
                <a:spcPts val="600"/>
              </a:spcAft>
            </a:pPr>
            <a:r>
              <a:rPr lang="en-AU" b="1" dirty="0">
                <a:solidFill>
                  <a:srgbClr val="1A1918"/>
                </a:solidFill>
                <a:latin typeface="Muli Medium"/>
                <a:cs typeface="Arial"/>
              </a:rPr>
              <a:t>Outstanding</a:t>
            </a:r>
            <a:endParaRPr lang="en-AU" b="1" dirty="0">
              <a:solidFill>
                <a:srgbClr val="1A1918"/>
              </a:solidFill>
              <a:latin typeface="Muli Medium" pitchFamily="2" charset="77"/>
              <a:cs typeface="Arial"/>
            </a:endParaRPr>
          </a:p>
          <a:p>
            <a:pPr marL="285750" indent="-285750">
              <a:spcAft>
                <a:spcPts val="600"/>
              </a:spcAft>
              <a:buFont typeface="Arial" panose="020B0604020202020204" pitchFamily="34" charset="0"/>
              <a:buChar char="•"/>
            </a:pPr>
            <a:r>
              <a:rPr lang="en-AU" dirty="0">
                <a:solidFill>
                  <a:srgbClr val="1A1918"/>
                </a:solidFill>
                <a:latin typeface="Muli Medium" pitchFamily="2" charset="77"/>
                <a:cs typeface="Arial"/>
              </a:rPr>
              <a:t>RNTM project report</a:t>
            </a:r>
          </a:p>
          <a:p>
            <a:pPr marL="285750" indent="-285750">
              <a:spcAft>
                <a:spcPts val="600"/>
              </a:spcAft>
              <a:buFont typeface="Arial" panose="020B0604020202020204" pitchFamily="34" charset="0"/>
              <a:buChar char="•"/>
            </a:pPr>
            <a:r>
              <a:rPr lang="en-AU" dirty="0">
                <a:solidFill>
                  <a:srgbClr val="1A1918"/>
                </a:solidFill>
                <a:latin typeface="Muli Medium" pitchFamily="2" charset="77"/>
                <a:cs typeface="Arial"/>
              </a:rPr>
              <a:t>template agreement</a:t>
            </a:r>
          </a:p>
          <a:p>
            <a:pPr marL="285750" indent="-285750">
              <a:spcAft>
                <a:spcPts val="600"/>
              </a:spcAft>
              <a:buFont typeface="Arial" panose="020B0604020202020204" pitchFamily="34" charset="0"/>
              <a:buChar char="•"/>
            </a:pPr>
            <a:r>
              <a:rPr lang="en-AU" dirty="0">
                <a:solidFill>
                  <a:srgbClr val="1A1918"/>
                </a:solidFill>
                <a:latin typeface="Muli Medium" pitchFamily="2" charset="77"/>
                <a:cs typeface="Arial"/>
              </a:rPr>
              <a:t>transfer best practice guide</a:t>
            </a:r>
          </a:p>
          <a:p>
            <a:pPr marL="285750" indent="-285750">
              <a:spcAft>
                <a:spcPts val="600"/>
              </a:spcAft>
              <a:buFont typeface="Arial" panose="020B0604020202020204" pitchFamily="34" charset="0"/>
              <a:buChar char="•"/>
            </a:pPr>
            <a:r>
              <a:rPr lang="en-AU" dirty="0">
                <a:solidFill>
                  <a:srgbClr val="1A1918"/>
                </a:solidFill>
                <a:latin typeface="Muli Medium"/>
                <a:cs typeface="Arial"/>
              </a:rPr>
              <a:t>land claim project Stage 2: more practical resources to be developed</a:t>
            </a:r>
          </a:p>
        </p:txBody>
      </p:sp>
    </p:spTree>
    <p:extLst>
      <p:ext uri="{BB962C8B-B14F-4D97-AF65-F5344CB8AC3E}">
        <p14:creationId xmlns:p14="http://schemas.microsoft.com/office/powerpoint/2010/main" val="3787085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CD8A7B-E728-0A42-8214-C3C0369BB877}"/>
              </a:ext>
            </a:extLst>
          </p:cNvPr>
          <p:cNvSpPr txBox="1"/>
          <p:nvPr/>
        </p:nvSpPr>
        <p:spPr>
          <a:xfrm>
            <a:off x="3399003" y="2786188"/>
            <a:ext cx="5144124" cy="846386"/>
          </a:xfrm>
          <a:prstGeom prst="rect">
            <a:avLst/>
          </a:prstGeom>
          <a:noFill/>
        </p:spPr>
        <p:txBody>
          <a:bodyPr wrap="square" lIns="0" tIns="0" rIns="0" bIns="0" rtlCol="0" anchor="b" anchorCtr="0">
            <a:spAutoFit/>
          </a:bodyPr>
          <a:lstStyle/>
          <a:p>
            <a:pPr>
              <a:spcAft>
                <a:spcPts val="600"/>
              </a:spcAft>
            </a:pPr>
            <a:r>
              <a:rPr lang="en-AU" sz="1000" dirty="0">
                <a:solidFill>
                  <a:schemeClr val="bg1"/>
                </a:solidFill>
                <a:latin typeface="Muli Medium" pitchFamily="2" charset="77"/>
              </a:rPr>
              <a:t>The Australian Institute of Aboriginal and Torres Strait Islander Studies acknowledges the traditional owners of country throughout Australia and their continuing connection to land, culture and community. We pay our respects to elders past and present.</a:t>
            </a:r>
          </a:p>
          <a:p>
            <a:pPr>
              <a:spcAft>
                <a:spcPts val="600"/>
              </a:spcAft>
            </a:pPr>
            <a:r>
              <a:rPr lang="en-US" sz="2000" b="1" dirty="0">
                <a:solidFill>
                  <a:srgbClr val="E36741"/>
                </a:solidFill>
                <a:latin typeface="Muli ExtraBold" pitchFamily="2" charset="77"/>
                <a:cs typeface="Arial"/>
              </a:rPr>
              <a:t>aiatsis.gov.au</a:t>
            </a:r>
          </a:p>
        </p:txBody>
      </p:sp>
      <p:pic>
        <p:nvPicPr>
          <p:cNvPr id="3" name="Picture 2">
            <a:extLst>
              <a:ext uri="{FF2B5EF4-FFF2-40B4-BE49-F238E27FC236}">
                <a16:creationId xmlns:a16="http://schemas.microsoft.com/office/drawing/2014/main" id="{FF2070B3-AC7C-9745-800C-2930668339B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27101" y="1593547"/>
            <a:ext cx="1360487" cy="2000282"/>
          </a:xfrm>
          <a:prstGeom prst="rect">
            <a:avLst/>
          </a:prstGeom>
        </p:spPr>
      </p:pic>
      <p:sp>
        <p:nvSpPr>
          <p:cNvPr id="5" name="Rectangle 4"/>
          <p:cNvSpPr/>
          <p:nvPr/>
        </p:nvSpPr>
        <p:spPr>
          <a:xfrm>
            <a:off x="3399003" y="1455055"/>
            <a:ext cx="5144124" cy="523220"/>
          </a:xfrm>
          <a:prstGeom prst="rect">
            <a:avLst/>
          </a:prstGeom>
        </p:spPr>
        <p:txBody>
          <a:bodyPr wrap="square">
            <a:spAutoFit/>
          </a:bodyPr>
          <a:lstStyle/>
          <a:p>
            <a:pPr algn="ctr"/>
            <a:r>
              <a:rPr lang="en-AU" sz="2800" b="1" dirty="0">
                <a:solidFill>
                  <a:srgbClr val="E36741"/>
                </a:solidFill>
                <a:latin typeface="Muli ExtraBold" pitchFamily="2" charset="77"/>
                <a:cs typeface="Arial"/>
              </a:rPr>
              <a:t>Thank you</a:t>
            </a:r>
            <a:endParaRPr lang="en-AU" sz="2800" dirty="0">
              <a:solidFill>
                <a:schemeClr val="bg1"/>
              </a:solidFill>
              <a:latin typeface="Muli ExtraBold" pitchFamily="2" charset="0"/>
            </a:endParaRPr>
          </a:p>
        </p:txBody>
      </p:sp>
    </p:spTree>
    <p:extLst>
      <p:ext uri="{BB962C8B-B14F-4D97-AF65-F5344CB8AC3E}">
        <p14:creationId xmlns:p14="http://schemas.microsoft.com/office/powerpoint/2010/main" val="3629036146"/>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97548A-3B0A-5A47-80C9-DFFED9773D02}"/>
              </a:ext>
            </a:extLst>
          </p:cNvPr>
          <p:cNvSpPr txBox="1"/>
          <p:nvPr/>
        </p:nvSpPr>
        <p:spPr>
          <a:xfrm>
            <a:off x="1748971" y="356630"/>
            <a:ext cx="6566354" cy="369332"/>
          </a:xfrm>
          <a:prstGeom prst="rect">
            <a:avLst/>
          </a:prstGeom>
          <a:noFill/>
        </p:spPr>
        <p:txBody>
          <a:bodyPr wrap="square" lIns="0" tIns="0" rIns="0" bIns="0" rtlCol="0" anchor="t">
            <a:spAutoFit/>
          </a:bodyPr>
          <a:lstStyle/>
          <a:p>
            <a:pPr>
              <a:spcAft>
                <a:spcPts val="150"/>
              </a:spcAft>
            </a:pPr>
            <a:r>
              <a:rPr lang="en-AU" sz="2400" b="1" dirty="0">
                <a:solidFill>
                  <a:srgbClr val="1A1918"/>
                </a:solidFill>
                <a:latin typeface="Muli ExtraBold"/>
                <a:cs typeface="Arial"/>
              </a:rPr>
              <a:t>In today's presentation</a:t>
            </a:r>
            <a:endParaRPr lang="en-US" sz="2400" b="1" i="0" dirty="0">
              <a:solidFill>
                <a:srgbClr val="1A1918"/>
              </a:solidFill>
              <a:latin typeface="Muli ExtraBold"/>
              <a:cs typeface="Arial"/>
            </a:endParaRPr>
          </a:p>
        </p:txBody>
      </p:sp>
      <p:sp>
        <p:nvSpPr>
          <p:cNvPr id="3" name="Rectangle 2"/>
          <p:cNvSpPr/>
          <p:nvPr/>
        </p:nvSpPr>
        <p:spPr>
          <a:xfrm>
            <a:off x="1748970" y="923062"/>
            <a:ext cx="6480629" cy="2139047"/>
          </a:xfrm>
          <a:prstGeom prst="rect">
            <a:avLst/>
          </a:prstGeom>
        </p:spPr>
        <p:txBody>
          <a:bodyPr wrap="square" lIns="91440" tIns="45720" rIns="91440" bIns="45720" anchor="t">
            <a:spAutoFit/>
          </a:bodyPr>
          <a:lstStyle/>
          <a:p>
            <a:pPr marL="285750" indent="-285750">
              <a:spcAft>
                <a:spcPts val="600"/>
              </a:spcAft>
              <a:buFont typeface="Arial" panose="020B0604020202020204" pitchFamily="34" charset="0"/>
              <a:buChar char="•"/>
            </a:pPr>
            <a:r>
              <a:rPr lang="en-AU" dirty="0">
                <a:solidFill>
                  <a:srgbClr val="1A1918"/>
                </a:solidFill>
                <a:latin typeface="Muli Medium" pitchFamily="2" charset="77"/>
                <a:cs typeface="Arial"/>
              </a:rPr>
              <a:t>What we understand as native title materials</a:t>
            </a:r>
          </a:p>
          <a:p>
            <a:pPr marL="285750" indent="-285750">
              <a:spcAft>
                <a:spcPts val="600"/>
              </a:spcAft>
              <a:buFont typeface="Arial" panose="020B0604020202020204" pitchFamily="34" charset="0"/>
              <a:buChar char="•"/>
            </a:pPr>
            <a:r>
              <a:rPr lang="en-AU" dirty="0">
                <a:solidFill>
                  <a:srgbClr val="1A1918"/>
                </a:solidFill>
                <a:latin typeface="Muli Medium" pitchFamily="2" charset="77"/>
                <a:cs typeface="Arial"/>
              </a:rPr>
              <a:t>AIATSIS’ work with native title materials</a:t>
            </a:r>
          </a:p>
          <a:p>
            <a:pPr marL="285750" indent="-285750">
              <a:spcAft>
                <a:spcPts val="600"/>
              </a:spcAft>
              <a:buFont typeface="Arial" panose="020B0604020202020204" pitchFamily="34" charset="0"/>
              <a:buChar char="•"/>
            </a:pPr>
            <a:r>
              <a:rPr lang="en-AU" dirty="0">
                <a:solidFill>
                  <a:srgbClr val="1A1918"/>
                </a:solidFill>
                <a:latin typeface="Muli Medium" pitchFamily="2" charset="77"/>
                <a:cs typeface="Arial"/>
              </a:rPr>
              <a:t>Returning native title materials project / case studies</a:t>
            </a:r>
          </a:p>
          <a:p>
            <a:pPr marL="285750" indent="-285750">
              <a:spcAft>
                <a:spcPts val="600"/>
              </a:spcAft>
              <a:buFont typeface="Arial" panose="020B0604020202020204" pitchFamily="34" charset="0"/>
              <a:buChar char="•"/>
            </a:pPr>
            <a:r>
              <a:rPr lang="en-AU" dirty="0">
                <a:solidFill>
                  <a:srgbClr val="1A1918"/>
                </a:solidFill>
                <a:latin typeface="Muli Medium" pitchFamily="2" charset="77"/>
                <a:cs typeface="Arial"/>
              </a:rPr>
              <a:t>Challenges</a:t>
            </a:r>
          </a:p>
          <a:p>
            <a:pPr marL="285750" indent="-285750">
              <a:spcAft>
                <a:spcPts val="600"/>
              </a:spcAft>
              <a:buFont typeface="Arial" panose="020B0604020202020204" pitchFamily="34" charset="0"/>
              <a:buChar char="•"/>
            </a:pPr>
            <a:r>
              <a:rPr lang="en-AU" dirty="0">
                <a:solidFill>
                  <a:srgbClr val="1A1918"/>
                </a:solidFill>
                <a:latin typeface="Muli Medium"/>
                <a:cs typeface="Arial"/>
              </a:rPr>
              <a:t>RNTM conclusions</a:t>
            </a:r>
            <a:endParaRPr lang="en-AU" dirty="0">
              <a:solidFill>
                <a:srgbClr val="1A1918"/>
              </a:solidFill>
              <a:latin typeface="Muli Medium" pitchFamily="2" charset="77"/>
              <a:cs typeface="Arial"/>
            </a:endParaRPr>
          </a:p>
          <a:p>
            <a:pPr marL="285750" indent="-285750">
              <a:spcAft>
                <a:spcPts val="600"/>
              </a:spcAft>
              <a:buFont typeface="Arial" panose="020B0604020202020204" pitchFamily="34" charset="0"/>
              <a:buChar char="•"/>
            </a:pPr>
            <a:r>
              <a:rPr lang="en-AU" dirty="0">
                <a:solidFill>
                  <a:srgbClr val="1A1918"/>
                </a:solidFill>
                <a:latin typeface="Muli Medium"/>
                <a:cs typeface="Arial"/>
              </a:rPr>
              <a:t>RNTM publications and outlook</a:t>
            </a:r>
            <a:endParaRPr lang="en-AU" dirty="0">
              <a:solidFill>
                <a:srgbClr val="1A1918"/>
              </a:solidFill>
              <a:latin typeface="Muli Medium" pitchFamily="2" charset="77"/>
              <a:cs typeface="Arial"/>
            </a:endParaRPr>
          </a:p>
        </p:txBody>
      </p:sp>
    </p:spTree>
    <p:extLst>
      <p:ext uri="{BB962C8B-B14F-4D97-AF65-F5344CB8AC3E}">
        <p14:creationId xmlns:p14="http://schemas.microsoft.com/office/powerpoint/2010/main" val="1524281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69143" y="995685"/>
            <a:ext cx="6810293" cy="2585323"/>
          </a:xfrm>
          <a:prstGeom prst="rect">
            <a:avLst/>
          </a:prstGeom>
        </p:spPr>
        <p:txBody>
          <a:bodyPr wrap="square">
            <a:spAutoFit/>
          </a:bodyPr>
          <a:lstStyle/>
          <a:p>
            <a:pPr marL="285750" indent="-285750">
              <a:buFont typeface="Arial" panose="020B0604020202020204" pitchFamily="34" charset="0"/>
              <a:buChar char="•"/>
            </a:pPr>
            <a:r>
              <a:rPr lang="en-AU" dirty="0">
                <a:latin typeface="Muli Medium" pitchFamily="2" charset="0"/>
              </a:rPr>
              <a:t>identification of the group claiming the area</a:t>
            </a:r>
          </a:p>
          <a:p>
            <a:pPr marL="285750" indent="-285750">
              <a:buFont typeface="Arial" panose="020B0604020202020204" pitchFamily="34" charset="0"/>
              <a:buChar char="•"/>
            </a:pPr>
            <a:r>
              <a:rPr lang="en-AU" dirty="0">
                <a:latin typeface="Muli Medium" pitchFamily="2" charset="0"/>
              </a:rPr>
              <a:t>evidence of descent from the group holding native title in the area at the time of sovereignty</a:t>
            </a:r>
          </a:p>
          <a:p>
            <a:pPr marL="285750" indent="-285750">
              <a:buFont typeface="Arial" panose="020B0604020202020204" pitchFamily="34" charset="0"/>
              <a:buChar char="•"/>
            </a:pPr>
            <a:r>
              <a:rPr lang="en-AU" dirty="0">
                <a:latin typeface="Muli Medium" pitchFamily="2" charset="0"/>
              </a:rPr>
              <a:t>existence of a system of traditional laws and customs and how these connect the people with the lands and waters claimed</a:t>
            </a:r>
          </a:p>
          <a:p>
            <a:pPr marL="285750" indent="-285750">
              <a:buFont typeface="Arial" panose="020B0604020202020204" pitchFamily="34" charset="0"/>
              <a:buChar char="•"/>
            </a:pPr>
            <a:r>
              <a:rPr lang="en-AU" dirty="0">
                <a:latin typeface="Muli Medium" pitchFamily="2" charset="0"/>
              </a:rPr>
              <a:t>establishment of the nature of the rights and interests claimed and evidence that these rights derive from the traditional laws and customs</a:t>
            </a:r>
          </a:p>
        </p:txBody>
      </p:sp>
      <p:sp>
        <p:nvSpPr>
          <p:cNvPr id="4" name="TextBox 3">
            <a:extLst>
              <a:ext uri="{FF2B5EF4-FFF2-40B4-BE49-F238E27FC236}">
                <a16:creationId xmlns:a16="http://schemas.microsoft.com/office/drawing/2014/main" id="{E297548A-3B0A-5A47-80C9-DFFED9773D02}"/>
              </a:ext>
            </a:extLst>
          </p:cNvPr>
          <p:cNvSpPr txBox="1"/>
          <p:nvPr/>
        </p:nvSpPr>
        <p:spPr>
          <a:xfrm>
            <a:off x="1745984" y="351997"/>
            <a:ext cx="6733452" cy="369332"/>
          </a:xfrm>
          <a:prstGeom prst="rect">
            <a:avLst/>
          </a:prstGeom>
          <a:noFill/>
        </p:spPr>
        <p:txBody>
          <a:bodyPr wrap="square" lIns="0" tIns="0" rIns="0" bIns="0" rtlCol="0">
            <a:spAutoFit/>
          </a:bodyPr>
          <a:lstStyle/>
          <a:p>
            <a:pPr>
              <a:spcAft>
                <a:spcPts val="150"/>
              </a:spcAft>
            </a:pPr>
            <a:r>
              <a:rPr lang="en-AU" sz="2400" b="1" dirty="0">
                <a:solidFill>
                  <a:srgbClr val="1A1918"/>
                </a:solidFill>
                <a:latin typeface="Muli ExtraBold" pitchFamily="2" charset="77"/>
                <a:cs typeface="Arial" panose="020B0604020202020204" pitchFamily="34" charset="0"/>
              </a:rPr>
              <a:t>Requirements for a native title application</a:t>
            </a:r>
            <a:endParaRPr lang="en-US" sz="2400" b="1" i="0" dirty="0">
              <a:solidFill>
                <a:srgbClr val="1A1918"/>
              </a:solidFill>
              <a:latin typeface="Muli ExtraBold" pitchFamily="2" charset="77"/>
              <a:cs typeface="Arial" panose="020B0604020202020204" pitchFamily="34" charset="0"/>
            </a:endParaRPr>
          </a:p>
        </p:txBody>
      </p:sp>
    </p:spTree>
    <p:extLst>
      <p:ext uri="{BB962C8B-B14F-4D97-AF65-F5344CB8AC3E}">
        <p14:creationId xmlns:p14="http://schemas.microsoft.com/office/powerpoint/2010/main" val="2701994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48970" y="923062"/>
            <a:ext cx="6480629" cy="2769989"/>
          </a:xfrm>
          <a:prstGeom prst="rect">
            <a:avLst/>
          </a:prstGeom>
        </p:spPr>
        <p:txBody>
          <a:bodyPr wrap="square">
            <a:spAutoFit/>
          </a:bodyPr>
          <a:lstStyle/>
          <a:p>
            <a:pPr marL="285750" indent="-285750">
              <a:spcAft>
                <a:spcPts val="600"/>
              </a:spcAft>
              <a:buFont typeface="Arial" panose="020B0604020202020204" pitchFamily="34" charset="0"/>
              <a:buChar char="•"/>
            </a:pPr>
            <a:r>
              <a:rPr lang="en-AU" dirty="0">
                <a:solidFill>
                  <a:srgbClr val="1A1918"/>
                </a:solidFill>
                <a:latin typeface="Muli Medium" pitchFamily="2" charset="77"/>
                <a:cs typeface="Arial"/>
              </a:rPr>
              <a:t>anthropological, linguistic, historical, archaeological and legal research documents</a:t>
            </a:r>
          </a:p>
          <a:p>
            <a:pPr marL="285750" indent="-285750">
              <a:spcAft>
                <a:spcPts val="600"/>
              </a:spcAft>
              <a:buFont typeface="Arial" panose="020B0604020202020204" pitchFamily="34" charset="0"/>
              <a:buChar char="•"/>
            </a:pPr>
            <a:r>
              <a:rPr lang="en-AU" dirty="0">
                <a:solidFill>
                  <a:srgbClr val="1A1918"/>
                </a:solidFill>
                <a:latin typeface="Muli Medium" pitchFamily="2" charset="77"/>
                <a:cs typeface="Arial"/>
              </a:rPr>
              <a:t>field notes</a:t>
            </a:r>
          </a:p>
          <a:p>
            <a:pPr marL="285750" indent="-285750">
              <a:spcAft>
                <a:spcPts val="600"/>
              </a:spcAft>
              <a:buFont typeface="Arial" panose="020B0604020202020204" pitchFamily="34" charset="0"/>
              <a:buChar char="•"/>
            </a:pPr>
            <a:r>
              <a:rPr lang="en-AU" dirty="0">
                <a:solidFill>
                  <a:srgbClr val="1A1918"/>
                </a:solidFill>
                <a:latin typeface="Muli Medium" pitchFamily="2" charset="77"/>
                <a:cs typeface="Arial"/>
              </a:rPr>
              <a:t>photographs</a:t>
            </a:r>
          </a:p>
          <a:p>
            <a:pPr marL="285750" indent="-285750">
              <a:spcAft>
                <a:spcPts val="600"/>
              </a:spcAft>
              <a:buFont typeface="Arial" panose="020B0604020202020204" pitchFamily="34" charset="0"/>
              <a:buChar char="•"/>
            </a:pPr>
            <a:r>
              <a:rPr lang="en-AU" dirty="0">
                <a:solidFill>
                  <a:srgbClr val="1A1918"/>
                </a:solidFill>
                <a:latin typeface="Muli Medium" pitchFamily="2" charset="77"/>
                <a:cs typeface="Arial"/>
              </a:rPr>
              <a:t>audio-visual recordings</a:t>
            </a:r>
          </a:p>
          <a:p>
            <a:pPr marL="285750" indent="-285750">
              <a:spcAft>
                <a:spcPts val="600"/>
              </a:spcAft>
              <a:buFont typeface="Arial" panose="020B0604020202020204" pitchFamily="34" charset="0"/>
              <a:buChar char="•"/>
            </a:pPr>
            <a:r>
              <a:rPr lang="en-AU" dirty="0">
                <a:solidFill>
                  <a:srgbClr val="1A1918"/>
                </a:solidFill>
                <a:latin typeface="Muli Medium" pitchFamily="2" charset="77"/>
                <a:cs typeface="Arial"/>
              </a:rPr>
              <a:t>drafts of genealogies</a:t>
            </a:r>
          </a:p>
          <a:p>
            <a:pPr marL="285750" indent="-285750">
              <a:spcAft>
                <a:spcPts val="600"/>
              </a:spcAft>
              <a:buFont typeface="Arial" panose="020B0604020202020204" pitchFamily="34" charset="0"/>
              <a:buChar char="•"/>
            </a:pPr>
            <a:r>
              <a:rPr lang="en-AU" dirty="0">
                <a:solidFill>
                  <a:srgbClr val="1A1918"/>
                </a:solidFill>
                <a:latin typeface="Muli Medium" pitchFamily="2" charset="77"/>
                <a:cs typeface="Arial"/>
              </a:rPr>
              <a:t>maps</a:t>
            </a:r>
          </a:p>
          <a:p>
            <a:pPr marL="285750" indent="-285750">
              <a:spcAft>
                <a:spcPts val="600"/>
              </a:spcAft>
              <a:buFont typeface="Arial" panose="020B0604020202020204" pitchFamily="34" charset="0"/>
              <a:buChar char="•"/>
            </a:pPr>
            <a:r>
              <a:rPr lang="en-AU" dirty="0">
                <a:solidFill>
                  <a:srgbClr val="1A1918"/>
                </a:solidFill>
                <a:latin typeface="Muli Medium" pitchFamily="2" charset="77"/>
                <a:cs typeface="Arial"/>
              </a:rPr>
              <a:t>digital files</a:t>
            </a:r>
          </a:p>
        </p:txBody>
      </p:sp>
      <p:sp>
        <p:nvSpPr>
          <p:cNvPr id="3" name="TextBox 2">
            <a:extLst>
              <a:ext uri="{FF2B5EF4-FFF2-40B4-BE49-F238E27FC236}">
                <a16:creationId xmlns:a16="http://schemas.microsoft.com/office/drawing/2014/main" id="{E297548A-3B0A-5A47-80C9-DFFED9773D02}"/>
              </a:ext>
            </a:extLst>
          </p:cNvPr>
          <p:cNvSpPr txBox="1"/>
          <p:nvPr/>
        </p:nvSpPr>
        <p:spPr>
          <a:xfrm>
            <a:off x="1748971" y="356630"/>
            <a:ext cx="6566354" cy="369332"/>
          </a:xfrm>
          <a:prstGeom prst="rect">
            <a:avLst/>
          </a:prstGeom>
          <a:noFill/>
        </p:spPr>
        <p:txBody>
          <a:bodyPr wrap="square" lIns="0" tIns="0" rIns="0" bIns="0" rtlCol="0">
            <a:spAutoFit/>
          </a:bodyPr>
          <a:lstStyle/>
          <a:p>
            <a:pPr>
              <a:spcAft>
                <a:spcPts val="150"/>
              </a:spcAft>
            </a:pPr>
            <a:r>
              <a:rPr lang="en-AU" sz="2400" b="1" dirty="0">
                <a:solidFill>
                  <a:srgbClr val="1A1918"/>
                </a:solidFill>
                <a:latin typeface="Muli ExtraBold" pitchFamily="2" charset="77"/>
                <a:cs typeface="Arial" panose="020B0604020202020204" pitchFamily="34" charset="0"/>
              </a:rPr>
              <a:t>Native title materials include:</a:t>
            </a:r>
            <a:endParaRPr lang="en-US" sz="2400" b="1" i="0" dirty="0">
              <a:solidFill>
                <a:srgbClr val="1A1918"/>
              </a:solidFill>
              <a:latin typeface="Muli ExtraBold" pitchFamily="2" charset="77"/>
              <a:cs typeface="Arial" panose="020B0604020202020204" pitchFamily="34" charset="0"/>
            </a:endParaRP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48970" y="3693051"/>
            <a:ext cx="2930057" cy="1658739"/>
          </a:xfrm>
          <a:prstGeom prst="rect">
            <a:avLst/>
          </a:prstGeom>
        </p:spPr>
      </p:pic>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0800000">
            <a:off x="6410151" y="3693050"/>
            <a:ext cx="2397866" cy="1658739"/>
          </a:xfrm>
          <a:prstGeom prst="rect">
            <a:avLst/>
          </a:prstGeom>
        </p:spPr>
      </p:pic>
      <p:pic>
        <p:nvPicPr>
          <p:cNvPr id="6" name="Picture 5"/>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839025" y="3693050"/>
            <a:ext cx="1411127" cy="1658740"/>
          </a:xfrm>
          <a:prstGeom prst="rect">
            <a:avLst/>
          </a:prstGeom>
          <a:ln>
            <a:solidFill>
              <a:schemeClr val="accent1"/>
            </a:solidFill>
          </a:ln>
        </p:spPr>
      </p:pic>
    </p:spTree>
    <p:extLst>
      <p:ext uri="{BB962C8B-B14F-4D97-AF65-F5344CB8AC3E}">
        <p14:creationId xmlns:p14="http://schemas.microsoft.com/office/powerpoint/2010/main" val="4170804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297548A-3B0A-5A47-80C9-DFFED9773D02}"/>
              </a:ext>
            </a:extLst>
          </p:cNvPr>
          <p:cNvSpPr txBox="1"/>
          <p:nvPr/>
        </p:nvSpPr>
        <p:spPr>
          <a:xfrm>
            <a:off x="1748971" y="356630"/>
            <a:ext cx="6566354" cy="369332"/>
          </a:xfrm>
          <a:prstGeom prst="rect">
            <a:avLst/>
          </a:prstGeom>
          <a:noFill/>
        </p:spPr>
        <p:txBody>
          <a:bodyPr wrap="square" lIns="0" tIns="0" rIns="0" bIns="0" rtlCol="0">
            <a:spAutoFit/>
          </a:bodyPr>
          <a:lstStyle/>
          <a:p>
            <a:pPr>
              <a:spcAft>
                <a:spcPts val="150"/>
              </a:spcAft>
            </a:pPr>
            <a:r>
              <a:rPr lang="en-AU" sz="2400" b="1" dirty="0">
                <a:solidFill>
                  <a:srgbClr val="1A1918"/>
                </a:solidFill>
                <a:latin typeface="Muli ExtraBold" pitchFamily="2" charset="77"/>
                <a:cs typeface="Arial" panose="020B0604020202020204" pitchFamily="34" charset="0"/>
              </a:rPr>
              <a:t>AIATSIS research into native title materials</a:t>
            </a:r>
            <a:endParaRPr lang="en-US" sz="2400" b="1" i="0" dirty="0">
              <a:solidFill>
                <a:srgbClr val="1A1918"/>
              </a:solidFill>
              <a:latin typeface="Muli ExtraBold" pitchFamily="2" charset="77"/>
              <a:cs typeface="Arial" panose="020B0604020202020204" pitchFamily="34" charset="0"/>
            </a:endParaRPr>
          </a:p>
        </p:txBody>
      </p:sp>
      <p:sp>
        <p:nvSpPr>
          <p:cNvPr id="6" name="TextBox 5">
            <a:extLst>
              <a:ext uri="{FF2B5EF4-FFF2-40B4-BE49-F238E27FC236}">
                <a16:creationId xmlns:a16="http://schemas.microsoft.com/office/drawing/2014/main" id="{B9B941F9-E9A3-764B-8D41-AF9C671E6A54}"/>
              </a:ext>
            </a:extLst>
          </p:cNvPr>
          <p:cNvSpPr txBox="1"/>
          <p:nvPr/>
        </p:nvSpPr>
        <p:spPr>
          <a:xfrm>
            <a:off x="1748971" y="1034903"/>
            <a:ext cx="4921883" cy="2369880"/>
          </a:xfrm>
          <a:prstGeom prst="rect">
            <a:avLst/>
          </a:prstGeom>
          <a:noFill/>
        </p:spPr>
        <p:txBody>
          <a:bodyPr wrap="square" lIns="0" tIns="0" rIns="0" bIns="0" rtlCol="0">
            <a:spAutoFit/>
          </a:bodyPr>
          <a:lstStyle/>
          <a:p>
            <a:pPr marL="285750" indent="-285750">
              <a:spcAft>
                <a:spcPts val="600"/>
              </a:spcAft>
              <a:buFont typeface="Arial" panose="020B0604020202020204" pitchFamily="34" charset="0"/>
              <a:buChar char="•"/>
            </a:pPr>
            <a:r>
              <a:rPr lang="en-AU" dirty="0">
                <a:solidFill>
                  <a:srgbClr val="1A1918"/>
                </a:solidFill>
                <a:latin typeface="Muli Medium" pitchFamily="2" charset="77"/>
                <a:cs typeface="Arial"/>
              </a:rPr>
              <a:t>The future of connection materials (2005-2009) Grace Koch</a:t>
            </a:r>
          </a:p>
          <a:p>
            <a:pPr marL="285750" indent="-285750">
              <a:spcAft>
                <a:spcPts val="600"/>
              </a:spcAft>
              <a:buFont typeface="Arial" panose="020B0604020202020204" pitchFamily="34" charset="0"/>
              <a:buChar char="•"/>
            </a:pPr>
            <a:r>
              <a:rPr lang="en-AU" dirty="0">
                <a:solidFill>
                  <a:srgbClr val="1A1918"/>
                </a:solidFill>
                <a:latin typeface="Muli Medium" pitchFamily="2" charset="77"/>
                <a:cs typeface="Arial"/>
              </a:rPr>
              <a:t>Managing information in native title (MINT, 2013-2015) Pamela McGrath, Ludger Dinkler &amp; Alexandra Andriolo</a:t>
            </a:r>
          </a:p>
          <a:p>
            <a:pPr marL="285750" indent="-285750">
              <a:spcAft>
                <a:spcPts val="600"/>
              </a:spcAft>
              <a:buFont typeface="Arial" panose="020B0604020202020204" pitchFamily="34" charset="0"/>
              <a:buChar char="•"/>
            </a:pPr>
            <a:r>
              <a:rPr lang="en-AU" dirty="0">
                <a:solidFill>
                  <a:srgbClr val="1A1918"/>
                </a:solidFill>
                <a:latin typeface="Muli Medium" pitchFamily="2" charset="77"/>
                <a:cs typeface="Arial"/>
              </a:rPr>
              <a:t>Returning native title materials (RNTM, 2018-2021) Stacey Little, Christiane Keller &amp; Kieren Murray</a:t>
            </a:r>
          </a:p>
        </p:txBody>
      </p:sp>
    </p:spTree>
    <p:extLst>
      <p:ext uri="{BB962C8B-B14F-4D97-AF65-F5344CB8AC3E}">
        <p14:creationId xmlns:p14="http://schemas.microsoft.com/office/powerpoint/2010/main" val="2919054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97548A-3B0A-5A47-80C9-DFFED9773D02}"/>
              </a:ext>
            </a:extLst>
          </p:cNvPr>
          <p:cNvSpPr txBox="1"/>
          <p:nvPr/>
        </p:nvSpPr>
        <p:spPr>
          <a:xfrm>
            <a:off x="1748971" y="356630"/>
            <a:ext cx="5646057" cy="369332"/>
          </a:xfrm>
          <a:prstGeom prst="rect">
            <a:avLst/>
          </a:prstGeom>
          <a:noFill/>
        </p:spPr>
        <p:txBody>
          <a:bodyPr wrap="square" lIns="0" tIns="0" rIns="0" bIns="0" rtlCol="0">
            <a:spAutoFit/>
          </a:bodyPr>
          <a:lstStyle/>
          <a:p>
            <a:pPr>
              <a:spcAft>
                <a:spcPts val="150"/>
              </a:spcAft>
            </a:pPr>
            <a:r>
              <a:rPr lang="en-AU" sz="2400" b="1" dirty="0">
                <a:solidFill>
                  <a:srgbClr val="1A1918"/>
                </a:solidFill>
                <a:latin typeface="Muli ExtraBold" pitchFamily="2" charset="77"/>
                <a:cs typeface="Arial" panose="020B0604020202020204" pitchFamily="34" charset="0"/>
              </a:rPr>
              <a:t>RNTM project</a:t>
            </a:r>
            <a:endParaRPr lang="en-US" sz="2400" b="1" i="0" dirty="0">
              <a:solidFill>
                <a:srgbClr val="1A1918"/>
              </a:solidFill>
              <a:latin typeface="Muli ExtraBold" pitchFamily="2" charset="77"/>
              <a:cs typeface="Arial" panose="020B0604020202020204" pitchFamily="34" charset="0"/>
            </a:endParaRPr>
          </a:p>
        </p:txBody>
      </p:sp>
      <p:sp>
        <p:nvSpPr>
          <p:cNvPr id="3" name="TextBox 2">
            <a:extLst>
              <a:ext uri="{FF2B5EF4-FFF2-40B4-BE49-F238E27FC236}">
                <a16:creationId xmlns:a16="http://schemas.microsoft.com/office/drawing/2014/main" id="{B9B941F9-E9A3-764B-8D41-AF9C671E6A54}"/>
              </a:ext>
            </a:extLst>
          </p:cNvPr>
          <p:cNvSpPr txBox="1"/>
          <p:nvPr/>
        </p:nvSpPr>
        <p:spPr>
          <a:xfrm>
            <a:off x="1742800" y="1061299"/>
            <a:ext cx="6458225" cy="3077766"/>
          </a:xfrm>
          <a:prstGeom prst="rect">
            <a:avLst/>
          </a:prstGeom>
          <a:noFill/>
        </p:spPr>
        <p:txBody>
          <a:bodyPr wrap="square" lIns="0" tIns="0" rIns="0" bIns="0" rtlCol="0">
            <a:spAutoFit/>
          </a:bodyPr>
          <a:lstStyle/>
          <a:p>
            <a:pPr marL="285750" indent="-285750">
              <a:spcAft>
                <a:spcPts val="600"/>
              </a:spcAft>
              <a:buFont typeface="Arial" panose="020B0604020202020204" pitchFamily="34" charset="0"/>
              <a:buChar char="•"/>
            </a:pPr>
            <a:r>
              <a:rPr lang="en-AU" dirty="0">
                <a:solidFill>
                  <a:srgbClr val="1A1918"/>
                </a:solidFill>
                <a:latin typeface="Muli Medium" pitchFamily="2" charset="77"/>
                <a:cs typeface="Arial"/>
              </a:rPr>
              <a:t>Survey of NTRB/SPs</a:t>
            </a:r>
          </a:p>
          <a:p>
            <a:pPr marL="285750" indent="-285750">
              <a:spcAft>
                <a:spcPts val="600"/>
              </a:spcAft>
              <a:buFont typeface="Arial" panose="020B0604020202020204" pitchFamily="34" charset="0"/>
              <a:buChar char="•"/>
            </a:pPr>
            <a:r>
              <a:rPr lang="en-AU" dirty="0">
                <a:solidFill>
                  <a:srgbClr val="1A1918"/>
                </a:solidFill>
                <a:latin typeface="Muli Medium" pitchFamily="2" charset="77"/>
                <a:cs typeface="Arial"/>
              </a:rPr>
              <a:t>Three case studies</a:t>
            </a:r>
          </a:p>
          <a:p>
            <a:pPr marL="742950" lvl="1" indent="-285750">
              <a:spcAft>
                <a:spcPts val="600"/>
              </a:spcAft>
              <a:buFont typeface="Arial" panose="020B0604020202020204" pitchFamily="34" charset="0"/>
              <a:buChar char="•"/>
            </a:pPr>
            <a:r>
              <a:rPr lang="en-AU" dirty="0">
                <a:solidFill>
                  <a:srgbClr val="1A1918"/>
                </a:solidFill>
                <a:latin typeface="Muli Medium" pitchFamily="2" charset="77"/>
                <a:cs typeface="Arial"/>
              </a:rPr>
              <a:t>The returns process: </a:t>
            </a:r>
            <a:r>
              <a:rPr lang="en-AU" dirty="0" err="1">
                <a:solidFill>
                  <a:srgbClr val="1A1918"/>
                </a:solidFill>
                <a:latin typeface="Muli Medium" pitchFamily="2" charset="77"/>
                <a:cs typeface="Arial"/>
              </a:rPr>
              <a:t>Yamatji</a:t>
            </a:r>
            <a:r>
              <a:rPr lang="en-AU" dirty="0">
                <a:solidFill>
                  <a:srgbClr val="1A1918"/>
                </a:solidFill>
                <a:latin typeface="Muli Medium" pitchFamily="2" charset="77"/>
                <a:cs typeface="Arial"/>
              </a:rPr>
              <a:t> </a:t>
            </a:r>
            <a:r>
              <a:rPr lang="en-AU" dirty="0" err="1">
                <a:solidFill>
                  <a:srgbClr val="1A1918"/>
                </a:solidFill>
                <a:latin typeface="Muli Medium" pitchFamily="2" charset="77"/>
                <a:cs typeface="Arial"/>
              </a:rPr>
              <a:t>Marlpa</a:t>
            </a:r>
            <a:r>
              <a:rPr lang="en-AU" dirty="0">
                <a:solidFill>
                  <a:srgbClr val="1A1918"/>
                </a:solidFill>
                <a:latin typeface="Muli Medium" pitchFamily="2" charset="77"/>
                <a:cs typeface="Arial"/>
              </a:rPr>
              <a:t> Aboriginal Corporation (YMAC) and Robe River Kuruma Aboriginal (RRKAC)</a:t>
            </a:r>
          </a:p>
          <a:p>
            <a:pPr marL="742950" lvl="1" indent="-285750">
              <a:spcAft>
                <a:spcPts val="600"/>
              </a:spcAft>
              <a:buFont typeface="Arial" panose="020B0604020202020204" pitchFamily="34" charset="0"/>
              <a:buChar char="•"/>
            </a:pPr>
            <a:r>
              <a:rPr lang="en-AU" dirty="0">
                <a:solidFill>
                  <a:srgbClr val="1A1918"/>
                </a:solidFill>
                <a:latin typeface="Muli Medium" pitchFamily="2" charset="77"/>
                <a:cs typeface="Arial"/>
              </a:rPr>
              <a:t>A digital approach: Esperance Tjaltjraak Native Title Aboriginal Corporation (ETNTAC)</a:t>
            </a:r>
          </a:p>
          <a:p>
            <a:pPr marL="742950" lvl="1" indent="-285750">
              <a:spcAft>
                <a:spcPts val="600"/>
              </a:spcAft>
              <a:buFont typeface="Arial" panose="020B0604020202020204" pitchFamily="34" charset="0"/>
              <a:buChar char="•"/>
            </a:pPr>
            <a:r>
              <a:rPr lang="en-AU" dirty="0">
                <a:solidFill>
                  <a:srgbClr val="1A1918"/>
                </a:solidFill>
                <a:latin typeface="Muli Medium" pitchFamily="2" charset="77"/>
                <a:cs typeface="Arial"/>
              </a:rPr>
              <a:t>Aboriginal land rights in the Northern Territory: Documenting and preserving the records and memories</a:t>
            </a:r>
          </a:p>
        </p:txBody>
      </p:sp>
    </p:spTree>
    <p:extLst>
      <p:ext uri="{BB962C8B-B14F-4D97-AF65-F5344CB8AC3E}">
        <p14:creationId xmlns:p14="http://schemas.microsoft.com/office/powerpoint/2010/main" val="3219400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97548A-3B0A-5A47-80C9-DFFED9773D02}"/>
              </a:ext>
            </a:extLst>
          </p:cNvPr>
          <p:cNvSpPr txBox="1"/>
          <p:nvPr/>
        </p:nvSpPr>
        <p:spPr>
          <a:xfrm>
            <a:off x="1748971" y="356630"/>
            <a:ext cx="5646057" cy="369332"/>
          </a:xfrm>
          <a:prstGeom prst="rect">
            <a:avLst/>
          </a:prstGeom>
          <a:noFill/>
        </p:spPr>
        <p:txBody>
          <a:bodyPr wrap="square" lIns="0" tIns="0" rIns="0" bIns="0" rtlCol="0">
            <a:spAutoFit/>
          </a:bodyPr>
          <a:lstStyle/>
          <a:p>
            <a:pPr>
              <a:spcAft>
                <a:spcPts val="150"/>
              </a:spcAft>
            </a:pPr>
            <a:r>
              <a:rPr lang="en-AU" sz="2400" b="1" dirty="0">
                <a:solidFill>
                  <a:srgbClr val="1A1918"/>
                </a:solidFill>
                <a:latin typeface="Muli ExtraBold" pitchFamily="2" charset="77"/>
                <a:cs typeface="Arial" panose="020B0604020202020204" pitchFamily="34" charset="0"/>
              </a:rPr>
              <a:t>2019 survey of NTRB/SPs</a:t>
            </a:r>
            <a:endParaRPr lang="en-US" sz="2400" b="1" i="0" dirty="0">
              <a:solidFill>
                <a:srgbClr val="1A1918"/>
              </a:solidFill>
              <a:latin typeface="Muli ExtraBold" pitchFamily="2" charset="77"/>
              <a:cs typeface="Arial" panose="020B0604020202020204" pitchFamily="34" charset="0"/>
            </a:endParaRPr>
          </a:p>
        </p:txBody>
      </p:sp>
      <p:sp>
        <p:nvSpPr>
          <p:cNvPr id="3" name="TextBox 2">
            <a:extLst>
              <a:ext uri="{FF2B5EF4-FFF2-40B4-BE49-F238E27FC236}">
                <a16:creationId xmlns:a16="http://schemas.microsoft.com/office/drawing/2014/main" id="{B9B941F9-E9A3-764B-8D41-AF9C671E6A54}"/>
              </a:ext>
            </a:extLst>
          </p:cNvPr>
          <p:cNvSpPr txBox="1"/>
          <p:nvPr/>
        </p:nvSpPr>
        <p:spPr>
          <a:xfrm>
            <a:off x="1742800" y="1061299"/>
            <a:ext cx="6458225" cy="2877711"/>
          </a:xfrm>
          <a:prstGeom prst="rect">
            <a:avLst/>
          </a:prstGeom>
          <a:noFill/>
        </p:spPr>
        <p:txBody>
          <a:bodyPr wrap="square" lIns="0" tIns="0" rIns="0" bIns="0" rtlCol="0">
            <a:spAutoFit/>
          </a:bodyPr>
          <a:lstStyle/>
          <a:p>
            <a:pPr marL="285750" indent="-285750">
              <a:spcAft>
                <a:spcPts val="600"/>
              </a:spcAft>
              <a:buFont typeface="Arial" panose="020B0604020202020204" pitchFamily="34" charset="0"/>
              <a:buChar char="•"/>
            </a:pPr>
            <a:r>
              <a:rPr lang="en-AU" dirty="0">
                <a:solidFill>
                  <a:srgbClr val="1A1918"/>
                </a:solidFill>
                <a:latin typeface="Muli Medium" pitchFamily="2" charset="77"/>
                <a:cs typeface="Arial"/>
              </a:rPr>
              <a:t>returns were just beginning with only 1 return finalised</a:t>
            </a:r>
          </a:p>
          <a:p>
            <a:pPr marL="285750" indent="-285750">
              <a:spcAft>
                <a:spcPts val="600"/>
              </a:spcAft>
              <a:buFont typeface="Arial" panose="020B0604020202020204" pitchFamily="34" charset="0"/>
              <a:buChar char="•"/>
            </a:pPr>
            <a:r>
              <a:rPr lang="en-AU" dirty="0">
                <a:solidFill>
                  <a:srgbClr val="1A1918"/>
                </a:solidFill>
                <a:latin typeface="Muli Medium" pitchFamily="2" charset="77"/>
                <a:cs typeface="Arial"/>
              </a:rPr>
              <a:t>returns policies in development or being refined </a:t>
            </a:r>
          </a:p>
          <a:p>
            <a:pPr marL="285750" indent="-285750">
              <a:spcAft>
                <a:spcPts val="600"/>
              </a:spcAft>
              <a:buFont typeface="Arial" panose="020B0604020202020204" pitchFamily="34" charset="0"/>
              <a:buChar char="•"/>
            </a:pPr>
            <a:r>
              <a:rPr lang="en-AU" dirty="0">
                <a:solidFill>
                  <a:srgbClr val="1A1918"/>
                </a:solidFill>
                <a:latin typeface="Muli Medium" pitchFamily="2" charset="77"/>
                <a:cs typeface="Arial"/>
              </a:rPr>
              <a:t>storage varies from in-house of various standards to off-site storage, only 3 adequate storage </a:t>
            </a:r>
          </a:p>
          <a:p>
            <a:pPr marL="285750" indent="-285750">
              <a:spcAft>
                <a:spcPts val="600"/>
              </a:spcAft>
              <a:buFont typeface="Arial" panose="020B0604020202020204" pitchFamily="34" charset="0"/>
              <a:buChar char="•"/>
            </a:pPr>
            <a:r>
              <a:rPr lang="en-AU" dirty="0">
                <a:solidFill>
                  <a:srgbClr val="1A1918"/>
                </a:solidFill>
                <a:latin typeface="Muli Medium" pitchFamily="2" charset="77"/>
                <a:cs typeface="Arial"/>
              </a:rPr>
              <a:t>more than half hold at risk materials with some material already lost</a:t>
            </a:r>
          </a:p>
          <a:p>
            <a:pPr marL="285750" indent="-285750">
              <a:spcAft>
                <a:spcPts val="600"/>
              </a:spcAft>
              <a:buFont typeface="Arial" panose="020B0604020202020204" pitchFamily="34" charset="0"/>
              <a:buChar char="•"/>
            </a:pPr>
            <a:r>
              <a:rPr lang="en-AU" dirty="0">
                <a:solidFill>
                  <a:srgbClr val="1A1918"/>
                </a:solidFill>
                <a:latin typeface="Muli Medium" pitchFamily="2" charset="77"/>
                <a:cs typeface="Arial"/>
              </a:rPr>
              <a:t>some NTRB/SPs struggle with management and care of collections</a:t>
            </a:r>
          </a:p>
          <a:p>
            <a:pPr marL="285750" indent="-285750">
              <a:spcAft>
                <a:spcPts val="600"/>
              </a:spcAft>
              <a:buFont typeface="Arial" panose="020B0604020202020204" pitchFamily="34" charset="0"/>
              <a:buChar char="•"/>
            </a:pPr>
            <a:r>
              <a:rPr lang="en-AU" dirty="0">
                <a:solidFill>
                  <a:srgbClr val="1A1918"/>
                </a:solidFill>
                <a:latin typeface="Muli Medium" pitchFamily="2" charset="77"/>
                <a:cs typeface="Arial"/>
              </a:rPr>
              <a:t>all struggle with resourcing returns processes</a:t>
            </a:r>
          </a:p>
        </p:txBody>
      </p:sp>
    </p:spTree>
    <p:extLst>
      <p:ext uri="{BB962C8B-B14F-4D97-AF65-F5344CB8AC3E}">
        <p14:creationId xmlns:p14="http://schemas.microsoft.com/office/powerpoint/2010/main" val="2050002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97548A-3B0A-5A47-80C9-DFFED9773D02}"/>
              </a:ext>
            </a:extLst>
          </p:cNvPr>
          <p:cNvSpPr txBox="1"/>
          <p:nvPr/>
        </p:nvSpPr>
        <p:spPr>
          <a:xfrm>
            <a:off x="1742799" y="336435"/>
            <a:ext cx="7175954" cy="369332"/>
          </a:xfrm>
          <a:prstGeom prst="rect">
            <a:avLst/>
          </a:prstGeom>
          <a:noFill/>
        </p:spPr>
        <p:txBody>
          <a:bodyPr wrap="square" lIns="0" tIns="0" rIns="0" bIns="0" rtlCol="0">
            <a:spAutoFit/>
          </a:bodyPr>
          <a:lstStyle/>
          <a:p>
            <a:pPr>
              <a:spcAft>
                <a:spcPts val="600"/>
              </a:spcAft>
            </a:pPr>
            <a:r>
              <a:rPr lang="en-AU" sz="2400" b="1" dirty="0">
                <a:solidFill>
                  <a:srgbClr val="1A1918"/>
                </a:solidFill>
                <a:latin typeface="Muli ExtraBold" pitchFamily="2" charset="77"/>
                <a:cs typeface="Arial" panose="020B0604020202020204" pitchFamily="34" charset="0"/>
              </a:rPr>
              <a:t>  Case study: YMAC-RRKAC return</a:t>
            </a:r>
          </a:p>
        </p:txBody>
      </p:sp>
      <p:sp>
        <p:nvSpPr>
          <p:cNvPr id="3" name="TextBox 2">
            <a:extLst>
              <a:ext uri="{FF2B5EF4-FFF2-40B4-BE49-F238E27FC236}">
                <a16:creationId xmlns:a16="http://schemas.microsoft.com/office/drawing/2014/main" id="{B9B941F9-E9A3-764B-8D41-AF9C671E6A54}"/>
              </a:ext>
            </a:extLst>
          </p:cNvPr>
          <p:cNvSpPr txBox="1"/>
          <p:nvPr/>
        </p:nvSpPr>
        <p:spPr>
          <a:xfrm>
            <a:off x="1742800" y="1061299"/>
            <a:ext cx="6458225" cy="1461939"/>
          </a:xfrm>
          <a:prstGeom prst="rect">
            <a:avLst/>
          </a:prstGeom>
          <a:noFill/>
        </p:spPr>
        <p:txBody>
          <a:bodyPr wrap="square" lIns="0" tIns="0" rIns="0" bIns="0" rtlCol="0">
            <a:spAutoFit/>
          </a:bodyPr>
          <a:lstStyle/>
          <a:p>
            <a:pPr marL="285750" indent="-285750">
              <a:spcAft>
                <a:spcPts val="600"/>
              </a:spcAft>
              <a:buFont typeface="Arial" panose="020B0604020202020204" pitchFamily="34" charset="0"/>
              <a:buChar char="•"/>
            </a:pPr>
            <a:r>
              <a:rPr lang="en-AU" dirty="0">
                <a:solidFill>
                  <a:srgbClr val="1A1918"/>
                </a:solidFill>
                <a:latin typeface="Muli Medium" pitchFamily="2" charset="77"/>
                <a:cs typeface="Arial"/>
              </a:rPr>
              <a:t>AIATSIS held 2-day workshops with YMAC (May 2019) and RRKAC (October 2019) including interviews</a:t>
            </a:r>
          </a:p>
          <a:p>
            <a:pPr marL="285750" indent="-285750">
              <a:spcAft>
                <a:spcPts val="600"/>
              </a:spcAft>
              <a:buFont typeface="Arial" panose="020B0604020202020204" pitchFamily="34" charset="0"/>
              <a:buChar char="•"/>
            </a:pPr>
            <a:r>
              <a:rPr lang="en-AU" dirty="0">
                <a:solidFill>
                  <a:srgbClr val="1A1918"/>
                </a:solidFill>
                <a:latin typeface="Muli Medium" pitchFamily="2" charset="77"/>
                <a:cs typeface="Arial"/>
              </a:rPr>
              <a:t>YMAC Return of Material (</a:t>
            </a:r>
            <a:r>
              <a:rPr lang="en-AU" dirty="0" err="1">
                <a:solidFill>
                  <a:srgbClr val="1A1918"/>
                </a:solidFill>
                <a:latin typeface="Muli Medium" pitchFamily="2" charset="77"/>
                <a:cs typeface="Arial"/>
              </a:rPr>
              <a:t>RoM</a:t>
            </a:r>
            <a:r>
              <a:rPr lang="en-AU" dirty="0">
                <a:solidFill>
                  <a:srgbClr val="1A1918"/>
                </a:solidFill>
                <a:latin typeface="Muli Medium" pitchFamily="2" charset="77"/>
                <a:cs typeface="Arial"/>
              </a:rPr>
              <a:t>) policy and process evolved since 2013 for 2 types of returns: common law holder, personal</a:t>
            </a:r>
          </a:p>
        </p:txBody>
      </p:sp>
      <p:sp>
        <p:nvSpPr>
          <p:cNvPr id="4" name="Rectangle 2"/>
          <p:cNvSpPr>
            <a:spLocks noChangeArrowheads="1"/>
          </p:cNvSpPr>
          <p:nvPr/>
        </p:nvSpPr>
        <p:spPr bwMode="auto">
          <a:xfrm>
            <a:off x="2924174" y="668812"/>
            <a:ext cx="612457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
        <p:nvSpPr>
          <p:cNvPr id="6"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8"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37328" y="2683507"/>
            <a:ext cx="3781425" cy="212940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a:spLocks noChangeArrowheads="1"/>
          </p:cNvSpPr>
          <p:nvPr/>
        </p:nvSpPr>
        <p:spPr bwMode="auto">
          <a:xfrm>
            <a:off x="5079903" y="4787477"/>
            <a:ext cx="38388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000" i="0" u="none" strike="noStrike" cap="none" normalizeH="0" baseline="0" dirty="0">
                <a:ln>
                  <a:noFill/>
                </a:ln>
                <a:solidFill>
                  <a:srgbClr val="303031"/>
                </a:solidFill>
                <a:effectLst/>
                <a:latin typeface="Muli" pitchFamily="2" charset="0"/>
                <a:ea typeface="Calibri" panose="020F0502020204030204" pitchFamily="34" charset="0"/>
                <a:cs typeface="Arial" panose="020B0604020202020204" pitchFamily="34" charset="0"/>
              </a:rPr>
              <a:t>Workshop with the RRKAC Heritage Advisory Committee and staff.</a:t>
            </a:r>
            <a:endParaRPr kumimoji="0" lang="en-AU" altLang="en-US" sz="1000" i="0" u="none" strike="noStrike" cap="none" normalizeH="0" baseline="0" dirty="0">
              <a:ln>
                <a:noFill/>
              </a:ln>
              <a:solidFill>
                <a:schemeClr val="tx1"/>
              </a:solidFill>
              <a:effectLst/>
              <a:latin typeface="Muli" pitchFamily="2" charset="0"/>
            </a:endParaRPr>
          </a:p>
        </p:txBody>
      </p:sp>
      <p:sp>
        <p:nvSpPr>
          <p:cNvPr id="5" name="Rectangle 4"/>
          <p:cNvSpPr/>
          <p:nvPr/>
        </p:nvSpPr>
        <p:spPr>
          <a:xfrm>
            <a:off x="1573483" y="2525713"/>
            <a:ext cx="3325445" cy="2185214"/>
          </a:xfrm>
          <a:prstGeom prst="rect">
            <a:avLst/>
          </a:prstGeom>
        </p:spPr>
        <p:txBody>
          <a:bodyPr wrap="square" lIns="91440" tIns="45720" rIns="91440" bIns="45720" anchor="t">
            <a:spAutoFit/>
          </a:bodyPr>
          <a:lstStyle/>
          <a:p>
            <a:pPr marL="285750" indent="-285750">
              <a:spcAft>
                <a:spcPts val="600"/>
              </a:spcAft>
              <a:buFont typeface="Arial" panose="020B0604020202020204" pitchFamily="34" charset="0"/>
              <a:buChar char="•"/>
            </a:pPr>
            <a:r>
              <a:rPr lang="en-AU" dirty="0">
                <a:solidFill>
                  <a:srgbClr val="1A1918"/>
                </a:solidFill>
                <a:latin typeface="Muli Medium"/>
                <a:cs typeface="Arial"/>
              </a:rPr>
              <a:t>YMAC-RRKAC return </a:t>
            </a:r>
            <a:r>
              <a:rPr lang="en-AU">
                <a:solidFill>
                  <a:srgbClr val="1A1918"/>
                </a:solidFill>
                <a:latin typeface="Muli Medium"/>
                <a:cs typeface="Arial"/>
              </a:rPr>
              <a:t>discussions started in  2018</a:t>
            </a:r>
          </a:p>
          <a:p>
            <a:pPr marL="285750" indent="-285750">
              <a:spcAft>
                <a:spcPts val="600"/>
              </a:spcAft>
              <a:buFont typeface="Arial" panose="020B0604020202020204" pitchFamily="34" charset="0"/>
              <a:buChar char="•"/>
            </a:pPr>
            <a:r>
              <a:rPr lang="en-AU" dirty="0">
                <a:solidFill>
                  <a:srgbClr val="1A1918"/>
                </a:solidFill>
                <a:latin typeface="Muli Medium" pitchFamily="2" charset="77"/>
                <a:cs typeface="Arial"/>
              </a:rPr>
              <a:t>RRKC returns process: establish advisory committee, consultation (3 workshops), policy developed and ratified</a:t>
            </a:r>
          </a:p>
          <a:p>
            <a:pPr marL="285750" indent="-285750">
              <a:spcAft>
                <a:spcPts val="600"/>
              </a:spcAft>
              <a:buFont typeface="Arial" panose="020B0604020202020204" pitchFamily="34" charset="0"/>
              <a:buChar char="•"/>
            </a:pPr>
            <a:endParaRPr lang="en-AU" dirty="0">
              <a:solidFill>
                <a:srgbClr val="1A1918"/>
              </a:solidFill>
              <a:latin typeface="Muli Medium" pitchFamily="2" charset="77"/>
              <a:cs typeface="Arial"/>
            </a:endParaRPr>
          </a:p>
        </p:txBody>
      </p:sp>
    </p:spTree>
    <p:extLst>
      <p:ext uri="{BB962C8B-B14F-4D97-AF65-F5344CB8AC3E}">
        <p14:creationId xmlns:p14="http://schemas.microsoft.com/office/powerpoint/2010/main" val="25585136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49B35F15876354189102FD12E6E5FCE" ma:contentTypeVersion="6" ma:contentTypeDescription="Create a new document." ma:contentTypeScope="" ma:versionID="ab3c11f80279f6f258fe7b430bd026d6">
  <xsd:schema xmlns:xsd="http://www.w3.org/2001/XMLSchema" xmlns:xs="http://www.w3.org/2001/XMLSchema" xmlns:p="http://schemas.microsoft.com/office/2006/metadata/properties" xmlns:ns2="6a7129b2-5818-4fd3-99fa-3039da1e4c61" xmlns:ns3="9905a44b-e51d-4cba-9619-818bca137a4b" targetNamespace="http://schemas.microsoft.com/office/2006/metadata/properties" ma:root="true" ma:fieldsID="93b9ceab2e1a1fbc7c28760b73f68423" ns2:_="" ns3:_="">
    <xsd:import namespace="6a7129b2-5818-4fd3-99fa-3039da1e4c61"/>
    <xsd:import namespace="9905a44b-e51d-4cba-9619-818bca137a4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7129b2-5818-4fd3-99fa-3039da1e4c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905a44b-e51d-4cba-9619-818bca137a4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D6C6181-8525-4033-929D-E7EAB2158DBC}">
  <ds:schemaRefs>
    <ds:schemaRef ds:uri="http://purl.org/dc/terms/"/>
    <ds:schemaRef ds:uri="http://schemas.microsoft.com/office/infopath/2007/PartnerControls"/>
    <ds:schemaRef ds:uri="9905a44b-e51d-4cba-9619-818bca137a4b"/>
    <ds:schemaRef ds:uri="http://www.w3.org/XML/1998/namespace"/>
    <ds:schemaRef ds:uri="http://schemas.microsoft.com/office/2006/documentManagement/types"/>
    <ds:schemaRef ds:uri="http://purl.org/dc/dcmitype/"/>
    <ds:schemaRef ds:uri="http://purl.org/dc/elements/1.1/"/>
    <ds:schemaRef ds:uri="http://schemas.openxmlformats.org/package/2006/metadata/core-properties"/>
    <ds:schemaRef ds:uri="6a7129b2-5818-4fd3-99fa-3039da1e4c61"/>
    <ds:schemaRef ds:uri="http://schemas.microsoft.com/office/2006/metadata/properties"/>
  </ds:schemaRefs>
</ds:datastoreItem>
</file>

<file path=customXml/itemProps2.xml><?xml version="1.0" encoding="utf-8"?>
<ds:datastoreItem xmlns:ds="http://schemas.openxmlformats.org/officeDocument/2006/customXml" ds:itemID="{A89068CD-E632-4ADB-BF39-A082D22A568C}">
  <ds:schemaRefs>
    <ds:schemaRef ds:uri="http://schemas.microsoft.com/sharepoint/v3/contenttype/forms"/>
  </ds:schemaRefs>
</ds:datastoreItem>
</file>

<file path=customXml/itemProps3.xml><?xml version="1.0" encoding="utf-8"?>
<ds:datastoreItem xmlns:ds="http://schemas.openxmlformats.org/officeDocument/2006/customXml" ds:itemID="{F8E7E5AC-3BBE-4B14-9826-EC4ED4B12D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7129b2-5818-4fd3-99fa-3039da1e4c61"/>
    <ds:schemaRef ds:uri="9905a44b-e51d-4cba-9619-818bca137a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25847</TotalTime>
  <Words>5744</Words>
  <Application>Microsoft Office PowerPoint</Application>
  <PresentationFormat>On-screen Show (16:9)</PresentationFormat>
  <Paragraphs>404</Paragraphs>
  <Slides>22</Slides>
  <Notes>22</Notes>
  <HiddenSlides>0</HiddenSlides>
  <MMClips>0</MMClips>
  <ScaleCrop>false</ScaleCrop>
  <HeadingPairs>
    <vt:vector size="4" baseType="variant">
      <vt:variant>
        <vt:lpstr>Theme</vt:lpstr>
      </vt:variant>
      <vt:variant>
        <vt:i4>7</vt:i4>
      </vt:variant>
      <vt:variant>
        <vt:lpstr>Slide Titles</vt:lpstr>
      </vt:variant>
      <vt:variant>
        <vt:i4>22</vt:i4>
      </vt:variant>
    </vt:vector>
  </HeadingPairs>
  <TitlesOfParts>
    <vt:vector size="29" baseType="lpstr">
      <vt:lpstr>Office Theme</vt:lpstr>
      <vt:lpstr>Custom Design</vt:lpstr>
      <vt:lpstr>4_Custom Design</vt:lpstr>
      <vt:lpstr>9_Custom Design</vt:lpstr>
      <vt:lpstr>1_Custom Design</vt:lpstr>
      <vt:lpstr>5_Custom Design</vt:lpstr>
      <vt:lpstr>6_Custom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Papercut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Baulman</dc:creator>
  <cp:lastModifiedBy>Christiane Keller</cp:lastModifiedBy>
  <cp:revision>350</cp:revision>
  <dcterms:created xsi:type="dcterms:W3CDTF">2017-07-17T02:51:25Z</dcterms:created>
  <dcterms:modified xsi:type="dcterms:W3CDTF">2021-11-22T02:41:32Z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0x010100749B35F15876354189102FD12E6E5FCE</vt:lpwstr>
  </property>
</Properties>
</file>