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6"/>
  </p:notesMasterIdLst>
  <p:handoutMasterIdLst>
    <p:handoutMasterId r:id="rId27"/>
  </p:handoutMasterIdLst>
  <p:sldIdLst>
    <p:sldId id="262" r:id="rId2"/>
    <p:sldId id="263" r:id="rId3"/>
    <p:sldId id="264" r:id="rId4"/>
    <p:sldId id="271" r:id="rId5"/>
    <p:sldId id="279" r:id="rId6"/>
    <p:sldId id="265" r:id="rId7"/>
    <p:sldId id="280" r:id="rId8"/>
    <p:sldId id="273" r:id="rId9"/>
    <p:sldId id="272" r:id="rId10"/>
    <p:sldId id="266" r:id="rId11"/>
    <p:sldId id="267" r:id="rId12"/>
    <p:sldId id="281" r:id="rId13"/>
    <p:sldId id="268" r:id="rId14"/>
    <p:sldId id="282" r:id="rId15"/>
    <p:sldId id="275" r:id="rId16"/>
    <p:sldId id="283" r:id="rId17"/>
    <p:sldId id="269" r:id="rId18"/>
    <p:sldId id="284" r:id="rId19"/>
    <p:sldId id="270" r:id="rId20"/>
    <p:sldId id="274" r:id="rId21"/>
    <p:sldId id="276" r:id="rId22"/>
    <p:sldId id="277" r:id="rId23"/>
    <p:sldId id="285" r:id="rId24"/>
    <p:sldId id="286" r:id="rId2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BFEBF34-712E-494D-B034-F3374EE2A42F}">
          <p14:sldIdLst>
            <p14:sldId id="262"/>
            <p14:sldId id="263"/>
            <p14:sldId id="264"/>
            <p14:sldId id="271"/>
            <p14:sldId id="279"/>
            <p14:sldId id="265"/>
            <p14:sldId id="280"/>
            <p14:sldId id="273"/>
            <p14:sldId id="272"/>
            <p14:sldId id="266"/>
            <p14:sldId id="267"/>
            <p14:sldId id="281"/>
            <p14:sldId id="268"/>
            <p14:sldId id="282"/>
            <p14:sldId id="275"/>
            <p14:sldId id="283"/>
            <p14:sldId id="269"/>
            <p14:sldId id="284"/>
            <p14:sldId id="270"/>
            <p14:sldId id="274"/>
            <p14:sldId id="276"/>
            <p14:sldId id="277"/>
            <p14:sldId id="285"/>
            <p14:sldId id="2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Usher" initials="AU" lastIdx="6" clrIdx="0">
    <p:extLst>
      <p:ext uri="{19B8F6BF-5375-455C-9EA6-DF929625EA0E}">
        <p15:presenceInfo xmlns:p15="http://schemas.microsoft.com/office/powerpoint/2012/main" userId="S-1-5-21-725345543-583907252-2146997909-246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707" autoAdjust="0"/>
  </p:normalViewPr>
  <p:slideViewPr>
    <p:cSldViewPr snapToGrid="0">
      <p:cViewPr varScale="1">
        <p:scale>
          <a:sx n="108" d="100"/>
          <a:sy n="108" d="100"/>
        </p:scale>
        <p:origin x="1308"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91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9CFFC7-E451-41F8-9F78-259463DE5354}" type="doc">
      <dgm:prSet loTypeId="urn:microsoft.com/office/officeart/2011/layout/CircleProcess" loCatId="process" qsTypeId="urn:microsoft.com/office/officeart/2005/8/quickstyle/3d1" qsCatId="3D" csTypeId="urn:microsoft.com/office/officeart/2005/8/colors/accent4_2" csCatId="accent4" phldr="1"/>
      <dgm:spPr/>
    </dgm:pt>
    <dgm:pt modelId="{0305E0EB-CD10-40A9-8944-7F915773A268}">
      <dgm:prSet phldrT="[Text]" custT="1"/>
      <dgm:spPr/>
      <dgm:t>
        <a:bodyPr/>
        <a:lstStyle/>
        <a:p>
          <a:r>
            <a:rPr lang="en-US" sz="1300" dirty="0"/>
            <a:t>Information presented re: options for return process</a:t>
          </a:r>
          <a:endParaRPr lang="en-AU" sz="1300" dirty="0"/>
        </a:p>
      </dgm:t>
    </dgm:pt>
    <dgm:pt modelId="{FD250540-DED7-493B-8662-0FC00BC19D8C}" type="parTrans" cxnId="{FDD1D262-824B-4B14-93DD-848A98CF1655}">
      <dgm:prSet/>
      <dgm:spPr/>
      <dgm:t>
        <a:bodyPr/>
        <a:lstStyle/>
        <a:p>
          <a:endParaRPr lang="en-AU"/>
        </a:p>
      </dgm:t>
    </dgm:pt>
    <dgm:pt modelId="{286E6D2C-CD9C-44C4-B708-10A4CD454B4F}" type="sibTrans" cxnId="{FDD1D262-824B-4B14-93DD-848A98CF1655}">
      <dgm:prSet/>
      <dgm:spPr/>
      <dgm:t>
        <a:bodyPr/>
        <a:lstStyle/>
        <a:p>
          <a:endParaRPr lang="en-AU"/>
        </a:p>
      </dgm:t>
    </dgm:pt>
    <dgm:pt modelId="{8BEB2314-0E2A-4E17-89D9-3195B125CAAE}">
      <dgm:prSet custT="1"/>
      <dgm:spPr/>
      <dgm:t>
        <a:bodyPr/>
        <a:lstStyle/>
        <a:p>
          <a:r>
            <a:rPr lang="en-US" sz="1300" dirty="0"/>
            <a:t>Advisory Committee formed 6-8 people</a:t>
          </a:r>
          <a:endParaRPr lang="en-AU" sz="1300" dirty="0"/>
        </a:p>
      </dgm:t>
    </dgm:pt>
    <dgm:pt modelId="{C15090D8-774A-4C39-812A-3844760A48E9}" type="parTrans" cxnId="{BAD35326-9CAB-48F2-8D1C-AFA895F8A1DC}">
      <dgm:prSet/>
      <dgm:spPr/>
      <dgm:t>
        <a:bodyPr/>
        <a:lstStyle/>
        <a:p>
          <a:endParaRPr lang="en-AU"/>
        </a:p>
      </dgm:t>
    </dgm:pt>
    <dgm:pt modelId="{B83F8689-587D-41D3-835C-03C99403FA2A}" type="sibTrans" cxnId="{BAD35326-9CAB-48F2-8D1C-AFA895F8A1DC}">
      <dgm:prSet/>
      <dgm:spPr/>
      <dgm:t>
        <a:bodyPr/>
        <a:lstStyle/>
        <a:p>
          <a:endParaRPr lang="en-AU"/>
        </a:p>
      </dgm:t>
    </dgm:pt>
    <dgm:pt modelId="{B2E69E46-AECE-4224-96D2-3A394424AB1C}">
      <dgm:prSet custT="1"/>
      <dgm:spPr/>
      <dgm:t>
        <a:bodyPr/>
        <a:lstStyle/>
        <a:p>
          <a:r>
            <a:rPr lang="en-US" sz="1300" dirty="0" err="1"/>
            <a:t>RoM</a:t>
          </a:r>
          <a:r>
            <a:rPr lang="en-US" sz="1300" dirty="0"/>
            <a:t> process  begins, YMAC and PBC discuss the engagement plan </a:t>
          </a:r>
          <a:endParaRPr lang="en-AU" sz="1300" dirty="0"/>
        </a:p>
      </dgm:t>
    </dgm:pt>
    <dgm:pt modelId="{0562D200-CFE0-4B94-9A4D-1005E58389B0}" type="parTrans" cxnId="{471B251C-5009-411A-A8D2-DE67AF5563D9}">
      <dgm:prSet/>
      <dgm:spPr/>
      <dgm:t>
        <a:bodyPr/>
        <a:lstStyle/>
        <a:p>
          <a:endParaRPr lang="en-AU"/>
        </a:p>
      </dgm:t>
    </dgm:pt>
    <dgm:pt modelId="{B30228DE-A354-4B44-A694-BFECBC15B4FC}" type="sibTrans" cxnId="{471B251C-5009-411A-A8D2-DE67AF5563D9}">
      <dgm:prSet/>
      <dgm:spPr/>
      <dgm:t>
        <a:bodyPr/>
        <a:lstStyle/>
        <a:p>
          <a:endParaRPr lang="en-AU"/>
        </a:p>
      </dgm:t>
    </dgm:pt>
    <dgm:pt modelId="{991842A7-28CA-4EC3-A910-D4E7FF0564B4}">
      <dgm:prSet custT="1"/>
      <dgm:spPr/>
      <dgm:t>
        <a:bodyPr/>
        <a:lstStyle/>
        <a:p>
          <a:r>
            <a:rPr lang="en-US" sz="1300" dirty="0"/>
            <a:t>PBC formally requests entering into the process - resolution</a:t>
          </a:r>
          <a:endParaRPr lang="en-AU" sz="1300" dirty="0"/>
        </a:p>
      </dgm:t>
    </dgm:pt>
    <dgm:pt modelId="{22EC0561-2B9E-4D73-BF86-30563CB6F610}" type="parTrans" cxnId="{179F1B33-5B23-47F8-A9C1-55AAAFDB1D77}">
      <dgm:prSet/>
      <dgm:spPr/>
      <dgm:t>
        <a:bodyPr/>
        <a:lstStyle/>
        <a:p>
          <a:endParaRPr lang="en-AU"/>
        </a:p>
      </dgm:t>
    </dgm:pt>
    <dgm:pt modelId="{ACF76EA7-CFE9-4963-A75A-B330A3D9AC46}" type="sibTrans" cxnId="{179F1B33-5B23-47F8-A9C1-55AAAFDB1D77}">
      <dgm:prSet/>
      <dgm:spPr/>
      <dgm:t>
        <a:bodyPr/>
        <a:lstStyle/>
        <a:p>
          <a:endParaRPr lang="en-AU"/>
        </a:p>
      </dgm:t>
    </dgm:pt>
    <dgm:pt modelId="{562915C1-B49B-4C7A-9FB9-04A9C5CE38CC}">
      <dgm:prSet custT="1"/>
      <dgm:spPr/>
      <dgm:t>
        <a:bodyPr/>
        <a:lstStyle/>
        <a:p>
          <a:r>
            <a:rPr lang="en-US" sz="1300" dirty="0"/>
            <a:t>PBC/Board makes a decision on the option</a:t>
          </a:r>
          <a:endParaRPr lang="en-AU" sz="1300" dirty="0"/>
        </a:p>
      </dgm:t>
    </dgm:pt>
    <dgm:pt modelId="{45338A19-DAC1-4B48-A133-BC09869C1C65}" type="parTrans" cxnId="{596169AE-01E1-4A0D-818C-B377CC9C271D}">
      <dgm:prSet/>
      <dgm:spPr/>
      <dgm:t>
        <a:bodyPr/>
        <a:lstStyle/>
        <a:p>
          <a:endParaRPr lang="en-AU"/>
        </a:p>
      </dgm:t>
    </dgm:pt>
    <dgm:pt modelId="{0DD14BF4-A69B-44D2-8AD1-7B51C52849D6}" type="sibTrans" cxnId="{596169AE-01E1-4A0D-818C-B377CC9C271D}">
      <dgm:prSet/>
      <dgm:spPr/>
      <dgm:t>
        <a:bodyPr/>
        <a:lstStyle/>
        <a:p>
          <a:endParaRPr lang="en-AU"/>
        </a:p>
      </dgm:t>
    </dgm:pt>
    <dgm:pt modelId="{221114C9-2382-494B-97BA-1E3BFDF677BA}" type="pres">
      <dgm:prSet presAssocID="{409CFFC7-E451-41F8-9F78-259463DE5354}" presName="Name0" presStyleCnt="0">
        <dgm:presLayoutVars>
          <dgm:chMax val="11"/>
          <dgm:chPref val="11"/>
          <dgm:dir/>
          <dgm:resizeHandles/>
        </dgm:presLayoutVars>
      </dgm:prSet>
      <dgm:spPr/>
    </dgm:pt>
    <dgm:pt modelId="{7E8BF303-618E-4E1A-AE83-4EDC38D03D9B}" type="pres">
      <dgm:prSet presAssocID="{B2E69E46-AECE-4224-96D2-3A394424AB1C}" presName="Accent5" presStyleCnt="0"/>
      <dgm:spPr/>
    </dgm:pt>
    <dgm:pt modelId="{E6999E18-4C11-41A1-9840-101A8DF72DC0}" type="pres">
      <dgm:prSet presAssocID="{B2E69E46-AECE-4224-96D2-3A394424AB1C}" presName="Accent" presStyleLbl="node1" presStyleIdx="0" presStyleCnt="5"/>
      <dgm:spPr/>
    </dgm:pt>
    <dgm:pt modelId="{F138C79C-9BD0-4D8D-ABC1-46B035536F6C}" type="pres">
      <dgm:prSet presAssocID="{B2E69E46-AECE-4224-96D2-3A394424AB1C}" presName="ParentBackground5" presStyleCnt="0"/>
      <dgm:spPr/>
    </dgm:pt>
    <dgm:pt modelId="{AB36FF74-9297-4914-910C-CAC48DB1F1A4}" type="pres">
      <dgm:prSet presAssocID="{B2E69E46-AECE-4224-96D2-3A394424AB1C}" presName="ParentBackground" presStyleLbl="fgAcc1" presStyleIdx="0" presStyleCnt="5"/>
      <dgm:spPr/>
    </dgm:pt>
    <dgm:pt modelId="{AD5C1700-A904-4754-9465-75A05CB35544}" type="pres">
      <dgm:prSet presAssocID="{B2E69E46-AECE-4224-96D2-3A394424AB1C}" presName="Parent5" presStyleLbl="revTx" presStyleIdx="0" presStyleCnt="0">
        <dgm:presLayoutVars>
          <dgm:chMax val="1"/>
          <dgm:chPref val="1"/>
          <dgm:bulletEnabled val="1"/>
        </dgm:presLayoutVars>
      </dgm:prSet>
      <dgm:spPr/>
    </dgm:pt>
    <dgm:pt modelId="{7A4DF163-71BC-4519-B5CF-B199158AEE29}" type="pres">
      <dgm:prSet presAssocID="{8BEB2314-0E2A-4E17-89D9-3195B125CAAE}" presName="Accent4" presStyleCnt="0"/>
      <dgm:spPr/>
    </dgm:pt>
    <dgm:pt modelId="{A4DDBEEB-38B0-458B-BC8E-D465DE54DF94}" type="pres">
      <dgm:prSet presAssocID="{8BEB2314-0E2A-4E17-89D9-3195B125CAAE}" presName="Accent" presStyleLbl="node1" presStyleIdx="1" presStyleCnt="5"/>
      <dgm:spPr/>
    </dgm:pt>
    <dgm:pt modelId="{419BD9CE-C38C-406B-ACC9-E9AD6AEF5F33}" type="pres">
      <dgm:prSet presAssocID="{8BEB2314-0E2A-4E17-89D9-3195B125CAAE}" presName="ParentBackground4" presStyleCnt="0"/>
      <dgm:spPr/>
    </dgm:pt>
    <dgm:pt modelId="{5E800305-776A-4050-BE17-61BA4F8B1760}" type="pres">
      <dgm:prSet presAssocID="{8BEB2314-0E2A-4E17-89D9-3195B125CAAE}" presName="ParentBackground" presStyleLbl="fgAcc1" presStyleIdx="1" presStyleCnt="5"/>
      <dgm:spPr/>
    </dgm:pt>
    <dgm:pt modelId="{FF2478B3-1EF2-426A-A69E-AC8ABF101C62}" type="pres">
      <dgm:prSet presAssocID="{8BEB2314-0E2A-4E17-89D9-3195B125CAAE}" presName="Parent4" presStyleLbl="revTx" presStyleIdx="0" presStyleCnt="0">
        <dgm:presLayoutVars>
          <dgm:chMax val="1"/>
          <dgm:chPref val="1"/>
          <dgm:bulletEnabled val="1"/>
        </dgm:presLayoutVars>
      </dgm:prSet>
      <dgm:spPr/>
    </dgm:pt>
    <dgm:pt modelId="{E446C910-21E5-4BEC-BE53-C9E5E05A7E5B}" type="pres">
      <dgm:prSet presAssocID="{991842A7-28CA-4EC3-A910-D4E7FF0564B4}" presName="Accent3" presStyleCnt="0"/>
      <dgm:spPr/>
    </dgm:pt>
    <dgm:pt modelId="{3A1769E3-6114-47D5-94AD-8F977F9FF1CF}" type="pres">
      <dgm:prSet presAssocID="{991842A7-28CA-4EC3-A910-D4E7FF0564B4}" presName="Accent" presStyleLbl="node1" presStyleIdx="2" presStyleCnt="5"/>
      <dgm:spPr/>
    </dgm:pt>
    <dgm:pt modelId="{7C3B9617-046B-4536-9FD4-ED31B5C415EF}" type="pres">
      <dgm:prSet presAssocID="{991842A7-28CA-4EC3-A910-D4E7FF0564B4}" presName="ParentBackground3" presStyleCnt="0"/>
      <dgm:spPr/>
    </dgm:pt>
    <dgm:pt modelId="{D9EEEDCC-752E-49DB-BCFF-1D325D16B55C}" type="pres">
      <dgm:prSet presAssocID="{991842A7-28CA-4EC3-A910-D4E7FF0564B4}" presName="ParentBackground" presStyleLbl="fgAcc1" presStyleIdx="2" presStyleCnt="5" custScaleX="100000" custScaleY="100000"/>
      <dgm:spPr/>
    </dgm:pt>
    <dgm:pt modelId="{AFF3B630-EC09-43A7-AAB4-A5D1A35B1B9F}" type="pres">
      <dgm:prSet presAssocID="{991842A7-28CA-4EC3-A910-D4E7FF0564B4}" presName="Parent3" presStyleLbl="revTx" presStyleIdx="0" presStyleCnt="0">
        <dgm:presLayoutVars>
          <dgm:chMax val="1"/>
          <dgm:chPref val="1"/>
          <dgm:bulletEnabled val="1"/>
        </dgm:presLayoutVars>
      </dgm:prSet>
      <dgm:spPr/>
    </dgm:pt>
    <dgm:pt modelId="{5ABC9E9A-A4E3-4D9B-BBA5-5859CA884C40}" type="pres">
      <dgm:prSet presAssocID="{562915C1-B49B-4C7A-9FB9-04A9C5CE38CC}" presName="Accent2" presStyleCnt="0"/>
      <dgm:spPr/>
    </dgm:pt>
    <dgm:pt modelId="{B5490BD2-5558-44C7-BAB0-E529FF63DACA}" type="pres">
      <dgm:prSet presAssocID="{562915C1-B49B-4C7A-9FB9-04A9C5CE38CC}" presName="Accent" presStyleLbl="node1" presStyleIdx="3" presStyleCnt="5"/>
      <dgm:spPr/>
    </dgm:pt>
    <dgm:pt modelId="{70C5944C-EFCF-43E9-BE45-886223362278}" type="pres">
      <dgm:prSet presAssocID="{562915C1-B49B-4C7A-9FB9-04A9C5CE38CC}" presName="ParentBackground2" presStyleCnt="0"/>
      <dgm:spPr/>
    </dgm:pt>
    <dgm:pt modelId="{64455CC8-131D-47A4-A1CA-1B937D0D5C67}" type="pres">
      <dgm:prSet presAssocID="{562915C1-B49B-4C7A-9FB9-04A9C5CE38CC}" presName="ParentBackground" presStyleLbl="fgAcc1" presStyleIdx="3" presStyleCnt="5"/>
      <dgm:spPr/>
    </dgm:pt>
    <dgm:pt modelId="{8D42BEFF-5E49-41DF-8586-F76B3CFF7D03}" type="pres">
      <dgm:prSet presAssocID="{562915C1-B49B-4C7A-9FB9-04A9C5CE38CC}" presName="Parent2" presStyleLbl="revTx" presStyleIdx="0" presStyleCnt="0">
        <dgm:presLayoutVars>
          <dgm:chMax val="1"/>
          <dgm:chPref val="1"/>
          <dgm:bulletEnabled val="1"/>
        </dgm:presLayoutVars>
      </dgm:prSet>
      <dgm:spPr/>
    </dgm:pt>
    <dgm:pt modelId="{8E42BE3F-A859-4ED1-9DDE-4825E047FDDA}" type="pres">
      <dgm:prSet presAssocID="{0305E0EB-CD10-40A9-8944-7F915773A268}" presName="Accent1" presStyleCnt="0"/>
      <dgm:spPr/>
    </dgm:pt>
    <dgm:pt modelId="{2F0DE9DF-35D1-4046-9861-51C714BB0D2F}" type="pres">
      <dgm:prSet presAssocID="{0305E0EB-CD10-40A9-8944-7F915773A268}" presName="Accent" presStyleLbl="node1" presStyleIdx="4" presStyleCnt="5"/>
      <dgm:spPr/>
    </dgm:pt>
    <dgm:pt modelId="{97805399-77F1-4C8F-897E-54868B461C9A}" type="pres">
      <dgm:prSet presAssocID="{0305E0EB-CD10-40A9-8944-7F915773A268}" presName="ParentBackground1" presStyleCnt="0"/>
      <dgm:spPr/>
    </dgm:pt>
    <dgm:pt modelId="{4FCFDEBA-C0DF-48AB-B51E-CBB937FABE67}" type="pres">
      <dgm:prSet presAssocID="{0305E0EB-CD10-40A9-8944-7F915773A268}" presName="ParentBackground" presStyleLbl="fgAcc1" presStyleIdx="4" presStyleCnt="5"/>
      <dgm:spPr/>
    </dgm:pt>
    <dgm:pt modelId="{52D72150-E149-46FC-8110-F619B1643C4F}" type="pres">
      <dgm:prSet presAssocID="{0305E0EB-CD10-40A9-8944-7F915773A268}" presName="Parent1" presStyleLbl="revTx" presStyleIdx="0" presStyleCnt="0">
        <dgm:presLayoutVars>
          <dgm:chMax val="1"/>
          <dgm:chPref val="1"/>
          <dgm:bulletEnabled val="1"/>
        </dgm:presLayoutVars>
      </dgm:prSet>
      <dgm:spPr/>
    </dgm:pt>
  </dgm:ptLst>
  <dgm:cxnLst>
    <dgm:cxn modelId="{65D58303-E42C-499A-8FA7-D281A2591D27}" type="presOf" srcId="{8BEB2314-0E2A-4E17-89D9-3195B125CAAE}" destId="{FF2478B3-1EF2-426A-A69E-AC8ABF101C62}" srcOrd="1" destOrd="0" presId="urn:microsoft.com/office/officeart/2011/layout/CircleProcess"/>
    <dgm:cxn modelId="{471B251C-5009-411A-A8D2-DE67AF5563D9}" srcId="{409CFFC7-E451-41F8-9F78-259463DE5354}" destId="{B2E69E46-AECE-4224-96D2-3A394424AB1C}" srcOrd="4" destOrd="0" parTransId="{0562D200-CFE0-4B94-9A4D-1005E58389B0}" sibTransId="{B30228DE-A354-4B44-A694-BFECBC15B4FC}"/>
    <dgm:cxn modelId="{BAD35326-9CAB-48F2-8D1C-AFA895F8A1DC}" srcId="{409CFFC7-E451-41F8-9F78-259463DE5354}" destId="{8BEB2314-0E2A-4E17-89D9-3195B125CAAE}" srcOrd="3" destOrd="0" parTransId="{C15090D8-774A-4C39-812A-3844760A48E9}" sibTransId="{B83F8689-587D-41D3-835C-03C99403FA2A}"/>
    <dgm:cxn modelId="{179F1B33-5B23-47F8-A9C1-55AAAFDB1D77}" srcId="{409CFFC7-E451-41F8-9F78-259463DE5354}" destId="{991842A7-28CA-4EC3-A910-D4E7FF0564B4}" srcOrd="2" destOrd="0" parTransId="{22EC0561-2B9E-4D73-BF86-30563CB6F610}" sibTransId="{ACF76EA7-CFE9-4963-A75A-B330A3D9AC46}"/>
    <dgm:cxn modelId="{C771763C-84AB-4155-8121-50C7E3B2F89F}" type="presOf" srcId="{0305E0EB-CD10-40A9-8944-7F915773A268}" destId="{4FCFDEBA-C0DF-48AB-B51E-CBB937FABE67}" srcOrd="0" destOrd="0" presId="urn:microsoft.com/office/officeart/2011/layout/CircleProcess"/>
    <dgm:cxn modelId="{FDD1D262-824B-4B14-93DD-848A98CF1655}" srcId="{409CFFC7-E451-41F8-9F78-259463DE5354}" destId="{0305E0EB-CD10-40A9-8944-7F915773A268}" srcOrd="0" destOrd="0" parTransId="{FD250540-DED7-493B-8662-0FC00BC19D8C}" sibTransId="{286E6D2C-CD9C-44C4-B708-10A4CD454B4F}"/>
    <dgm:cxn modelId="{0A4FA146-DA0B-42A2-A8B2-B7437CE96EC5}" type="presOf" srcId="{991842A7-28CA-4EC3-A910-D4E7FF0564B4}" destId="{AFF3B630-EC09-43A7-AAB4-A5D1A35B1B9F}" srcOrd="1" destOrd="0" presId="urn:microsoft.com/office/officeart/2011/layout/CircleProcess"/>
    <dgm:cxn modelId="{0AB6C266-88D9-45E8-BA5F-DB7A58547600}" type="presOf" srcId="{B2E69E46-AECE-4224-96D2-3A394424AB1C}" destId="{AD5C1700-A904-4754-9465-75A05CB35544}" srcOrd="1" destOrd="0" presId="urn:microsoft.com/office/officeart/2011/layout/CircleProcess"/>
    <dgm:cxn modelId="{A40C636B-B0FE-4809-9544-3CD6ECD0A7EA}" type="presOf" srcId="{562915C1-B49B-4C7A-9FB9-04A9C5CE38CC}" destId="{64455CC8-131D-47A4-A1CA-1B937D0D5C67}" srcOrd="0" destOrd="0" presId="urn:microsoft.com/office/officeart/2011/layout/CircleProcess"/>
    <dgm:cxn modelId="{16842F81-D5A0-4991-A14B-93ACFF68731E}" type="presOf" srcId="{991842A7-28CA-4EC3-A910-D4E7FF0564B4}" destId="{D9EEEDCC-752E-49DB-BCFF-1D325D16B55C}" srcOrd="0" destOrd="0" presId="urn:microsoft.com/office/officeart/2011/layout/CircleProcess"/>
    <dgm:cxn modelId="{C7FA3C93-C73B-489C-86DC-D344FE8C02B8}" type="presOf" srcId="{409CFFC7-E451-41F8-9F78-259463DE5354}" destId="{221114C9-2382-494B-97BA-1E3BFDF677BA}" srcOrd="0" destOrd="0" presId="urn:microsoft.com/office/officeart/2011/layout/CircleProcess"/>
    <dgm:cxn modelId="{DAD6A1A4-1363-48B2-A0D0-E59A709D5C9B}" type="presOf" srcId="{0305E0EB-CD10-40A9-8944-7F915773A268}" destId="{52D72150-E149-46FC-8110-F619B1643C4F}" srcOrd="1" destOrd="0" presId="urn:microsoft.com/office/officeart/2011/layout/CircleProcess"/>
    <dgm:cxn modelId="{B78EEAAD-4F75-4143-8917-43AD70542FFB}" type="presOf" srcId="{562915C1-B49B-4C7A-9FB9-04A9C5CE38CC}" destId="{8D42BEFF-5E49-41DF-8586-F76B3CFF7D03}" srcOrd="1" destOrd="0" presId="urn:microsoft.com/office/officeart/2011/layout/CircleProcess"/>
    <dgm:cxn modelId="{596169AE-01E1-4A0D-818C-B377CC9C271D}" srcId="{409CFFC7-E451-41F8-9F78-259463DE5354}" destId="{562915C1-B49B-4C7A-9FB9-04A9C5CE38CC}" srcOrd="1" destOrd="0" parTransId="{45338A19-DAC1-4B48-A133-BC09869C1C65}" sibTransId="{0DD14BF4-A69B-44D2-8AD1-7B51C52849D6}"/>
    <dgm:cxn modelId="{E52F8AB9-3007-41E1-BAFF-FE33EBF8C0A2}" type="presOf" srcId="{B2E69E46-AECE-4224-96D2-3A394424AB1C}" destId="{AB36FF74-9297-4914-910C-CAC48DB1F1A4}" srcOrd="0" destOrd="0" presId="urn:microsoft.com/office/officeart/2011/layout/CircleProcess"/>
    <dgm:cxn modelId="{8B27A5CF-08E6-426F-920F-C31598FD866E}" type="presOf" srcId="{8BEB2314-0E2A-4E17-89D9-3195B125CAAE}" destId="{5E800305-776A-4050-BE17-61BA4F8B1760}" srcOrd="0" destOrd="0" presId="urn:microsoft.com/office/officeart/2011/layout/CircleProcess"/>
    <dgm:cxn modelId="{999A1598-0503-444F-BB77-E9EC86AC655F}" type="presParOf" srcId="{221114C9-2382-494B-97BA-1E3BFDF677BA}" destId="{7E8BF303-618E-4E1A-AE83-4EDC38D03D9B}" srcOrd="0" destOrd="0" presId="urn:microsoft.com/office/officeart/2011/layout/CircleProcess"/>
    <dgm:cxn modelId="{DB227FFD-31B1-4BE7-9780-1DA2DA1404F2}" type="presParOf" srcId="{7E8BF303-618E-4E1A-AE83-4EDC38D03D9B}" destId="{E6999E18-4C11-41A1-9840-101A8DF72DC0}" srcOrd="0" destOrd="0" presId="urn:microsoft.com/office/officeart/2011/layout/CircleProcess"/>
    <dgm:cxn modelId="{32FE90FC-7804-44BD-B3D5-9BFDD0E9C34B}" type="presParOf" srcId="{221114C9-2382-494B-97BA-1E3BFDF677BA}" destId="{F138C79C-9BD0-4D8D-ABC1-46B035536F6C}" srcOrd="1" destOrd="0" presId="urn:microsoft.com/office/officeart/2011/layout/CircleProcess"/>
    <dgm:cxn modelId="{030C1E32-753C-460A-B697-314CD4CFFE1A}" type="presParOf" srcId="{F138C79C-9BD0-4D8D-ABC1-46B035536F6C}" destId="{AB36FF74-9297-4914-910C-CAC48DB1F1A4}" srcOrd="0" destOrd="0" presId="urn:microsoft.com/office/officeart/2011/layout/CircleProcess"/>
    <dgm:cxn modelId="{6EDB39A5-D0E9-4ECE-8E99-0221A286C7DC}" type="presParOf" srcId="{221114C9-2382-494B-97BA-1E3BFDF677BA}" destId="{AD5C1700-A904-4754-9465-75A05CB35544}" srcOrd="2" destOrd="0" presId="urn:microsoft.com/office/officeart/2011/layout/CircleProcess"/>
    <dgm:cxn modelId="{8B4EEC84-1CD9-4E39-9C31-E359636EC040}" type="presParOf" srcId="{221114C9-2382-494B-97BA-1E3BFDF677BA}" destId="{7A4DF163-71BC-4519-B5CF-B199158AEE29}" srcOrd="3" destOrd="0" presId="urn:microsoft.com/office/officeart/2011/layout/CircleProcess"/>
    <dgm:cxn modelId="{6BE4A452-AD83-4B59-820D-EB972D540594}" type="presParOf" srcId="{7A4DF163-71BC-4519-B5CF-B199158AEE29}" destId="{A4DDBEEB-38B0-458B-BC8E-D465DE54DF94}" srcOrd="0" destOrd="0" presId="urn:microsoft.com/office/officeart/2011/layout/CircleProcess"/>
    <dgm:cxn modelId="{6DA5F900-AAF1-42D8-9AE7-F6D1115920EF}" type="presParOf" srcId="{221114C9-2382-494B-97BA-1E3BFDF677BA}" destId="{419BD9CE-C38C-406B-ACC9-E9AD6AEF5F33}" srcOrd="4" destOrd="0" presId="urn:microsoft.com/office/officeart/2011/layout/CircleProcess"/>
    <dgm:cxn modelId="{5F1C3A08-9C13-4B04-854F-E8448E1041C4}" type="presParOf" srcId="{419BD9CE-C38C-406B-ACC9-E9AD6AEF5F33}" destId="{5E800305-776A-4050-BE17-61BA4F8B1760}" srcOrd="0" destOrd="0" presId="urn:microsoft.com/office/officeart/2011/layout/CircleProcess"/>
    <dgm:cxn modelId="{D25466A4-68CE-440B-99B7-9D4CEBDA0DC9}" type="presParOf" srcId="{221114C9-2382-494B-97BA-1E3BFDF677BA}" destId="{FF2478B3-1EF2-426A-A69E-AC8ABF101C62}" srcOrd="5" destOrd="0" presId="urn:microsoft.com/office/officeart/2011/layout/CircleProcess"/>
    <dgm:cxn modelId="{9B29C4F2-17CE-48B1-A14F-2F6F156CEF2E}" type="presParOf" srcId="{221114C9-2382-494B-97BA-1E3BFDF677BA}" destId="{E446C910-21E5-4BEC-BE53-C9E5E05A7E5B}" srcOrd="6" destOrd="0" presId="urn:microsoft.com/office/officeart/2011/layout/CircleProcess"/>
    <dgm:cxn modelId="{E29D29B6-952C-43A7-85A4-1C7A6E9002FB}" type="presParOf" srcId="{E446C910-21E5-4BEC-BE53-C9E5E05A7E5B}" destId="{3A1769E3-6114-47D5-94AD-8F977F9FF1CF}" srcOrd="0" destOrd="0" presId="urn:microsoft.com/office/officeart/2011/layout/CircleProcess"/>
    <dgm:cxn modelId="{6381DFE3-C434-4B3D-AA86-468AAD784766}" type="presParOf" srcId="{221114C9-2382-494B-97BA-1E3BFDF677BA}" destId="{7C3B9617-046B-4536-9FD4-ED31B5C415EF}" srcOrd="7" destOrd="0" presId="urn:microsoft.com/office/officeart/2011/layout/CircleProcess"/>
    <dgm:cxn modelId="{4FE8B732-976E-4320-B2DC-898B31B0182C}" type="presParOf" srcId="{7C3B9617-046B-4536-9FD4-ED31B5C415EF}" destId="{D9EEEDCC-752E-49DB-BCFF-1D325D16B55C}" srcOrd="0" destOrd="0" presId="urn:microsoft.com/office/officeart/2011/layout/CircleProcess"/>
    <dgm:cxn modelId="{499631BA-D6B9-4648-8B5C-1473CBBDD6DB}" type="presParOf" srcId="{221114C9-2382-494B-97BA-1E3BFDF677BA}" destId="{AFF3B630-EC09-43A7-AAB4-A5D1A35B1B9F}" srcOrd="8" destOrd="0" presId="urn:microsoft.com/office/officeart/2011/layout/CircleProcess"/>
    <dgm:cxn modelId="{B001D932-3B87-4FE4-893F-F9DE1E8E9372}" type="presParOf" srcId="{221114C9-2382-494B-97BA-1E3BFDF677BA}" destId="{5ABC9E9A-A4E3-4D9B-BBA5-5859CA884C40}" srcOrd="9" destOrd="0" presId="urn:microsoft.com/office/officeart/2011/layout/CircleProcess"/>
    <dgm:cxn modelId="{2218D16B-CF70-43DE-8DB4-DB49BACF0592}" type="presParOf" srcId="{5ABC9E9A-A4E3-4D9B-BBA5-5859CA884C40}" destId="{B5490BD2-5558-44C7-BAB0-E529FF63DACA}" srcOrd="0" destOrd="0" presId="urn:microsoft.com/office/officeart/2011/layout/CircleProcess"/>
    <dgm:cxn modelId="{72E6C026-AC71-4AEF-9732-499B08FEA14D}" type="presParOf" srcId="{221114C9-2382-494B-97BA-1E3BFDF677BA}" destId="{70C5944C-EFCF-43E9-BE45-886223362278}" srcOrd="10" destOrd="0" presId="urn:microsoft.com/office/officeart/2011/layout/CircleProcess"/>
    <dgm:cxn modelId="{451CDBA0-ACAD-4A63-A181-0BD0654B25D8}" type="presParOf" srcId="{70C5944C-EFCF-43E9-BE45-886223362278}" destId="{64455CC8-131D-47A4-A1CA-1B937D0D5C67}" srcOrd="0" destOrd="0" presId="urn:microsoft.com/office/officeart/2011/layout/CircleProcess"/>
    <dgm:cxn modelId="{2C12D488-C000-4306-BD42-4C4D3EBCAF70}" type="presParOf" srcId="{221114C9-2382-494B-97BA-1E3BFDF677BA}" destId="{8D42BEFF-5E49-41DF-8586-F76B3CFF7D03}" srcOrd="11" destOrd="0" presId="urn:microsoft.com/office/officeart/2011/layout/CircleProcess"/>
    <dgm:cxn modelId="{BCB374D0-36A1-498D-BCB7-CD8374C128B3}" type="presParOf" srcId="{221114C9-2382-494B-97BA-1E3BFDF677BA}" destId="{8E42BE3F-A859-4ED1-9DDE-4825E047FDDA}" srcOrd="12" destOrd="0" presId="urn:microsoft.com/office/officeart/2011/layout/CircleProcess"/>
    <dgm:cxn modelId="{A45ED90A-7F65-43FF-882A-1BA1E40A3D3E}" type="presParOf" srcId="{8E42BE3F-A859-4ED1-9DDE-4825E047FDDA}" destId="{2F0DE9DF-35D1-4046-9861-51C714BB0D2F}" srcOrd="0" destOrd="0" presId="urn:microsoft.com/office/officeart/2011/layout/CircleProcess"/>
    <dgm:cxn modelId="{6C0EBB5D-28DB-469A-841C-21D0BA882FFD}" type="presParOf" srcId="{221114C9-2382-494B-97BA-1E3BFDF677BA}" destId="{97805399-77F1-4C8F-897E-54868B461C9A}" srcOrd="13" destOrd="0" presId="urn:microsoft.com/office/officeart/2011/layout/CircleProcess"/>
    <dgm:cxn modelId="{FFE9B6E0-EFA8-4286-B7E7-5E9E55D14140}" type="presParOf" srcId="{97805399-77F1-4C8F-897E-54868B461C9A}" destId="{4FCFDEBA-C0DF-48AB-B51E-CBB937FABE67}" srcOrd="0" destOrd="0" presId="urn:microsoft.com/office/officeart/2011/layout/CircleProcess"/>
    <dgm:cxn modelId="{876CD3B2-E207-4CD8-9165-7B269FAE782A}" type="presParOf" srcId="{221114C9-2382-494B-97BA-1E3BFDF677BA}" destId="{52D72150-E149-46FC-8110-F619B1643C4F}" srcOrd="14"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9D994B-F99F-4A97-A2B4-76FE8BEE1943}" type="doc">
      <dgm:prSet loTypeId="urn:microsoft.com/office/officeart/2011/layout/CircleProcess" loCatId="process" qsTypeId="urn:microsoft.com/office/officeart/2005/8/quickstyle/3d1" qsCatId="3D" csTypeId="urn:microsoft.com/office/officeart/2005/8/colors/accent4_2" csCatId="accent4" phldr="1"/>
      <dgm:spPr/>
      <dgm:t>
        <a:bodyPr/>
        <a:lstStyle/>
        <a:p>
          <a:endParaRPr lang="en-AU"/>
        </a:p>
      </dgm:t>
    </dgm:pt>
    <dgm:pt modelId="{5BF5DA4F-D502-4593-B0A6-405AF71EF758}">
      <dgm:prSet phldrT="[Text]"/>
      <dgm:spPr/>
      <dgm:t>
        <a:bodyPr/>
        <a:lstStyle/>
        <a:p>
          <a:r>
            <a:rPr lang="en-US" dirty="0"/>
            <a:t>Workshops and consultations</a:t>
          </a:r>
          <a:endParaRPr lang="en-AU" dirty="0"/>
        </a:p>
      </dgm:t>
    </dgm:pt>
    <dgm:pt modelId="{FD500A3D-A3F3-40A7-B106-D60CC3BF94BA}" type="parTrans" cxnId="{F26E416F-B0CE-4A32-B709-5DE2BC990B09}">
      <dgm:prSet/>
      <dgm:spPr/>
      <dgm:t>
        <a:bodyPr/>
        <a:lstStyle/>
        <a:p>
          <a:endParaRPr lang="en-AU"/>
        </a:p>
      </dgm:t>
    </dgm:pt>
    <dgm:pt modelId="{583393E8-09F0-44D2-A71A-F81A2DD87252}" type="sibTrans" cxnId="{F26E416F-B0CE-4A32-B709-5DE2BC990B09}">
      <dgm:prSet/>
      <dgm:spPr/>
      <dgm:t>
        <a:bodyPr/>
        <a:lstStyle/>
        <a:p>
          <a:endParaRPr lang="en-AU"/>
        </a:p>
      </dgm:t>
    </dgm:pt>
    <dgm:pt modelId="{2212B135-DF09-4FAC-9A72-85D8A78AFAE8}">
      <dgm:prSet phldrT="[Text]"/>
      <dgm:spPr/>
      <dgm:t>
        <a:bodyPr/>
        <a:lstStyle/>
        <a:p>
          <a:r>
            <a:rPr lang="en-US" dirty="0"/>
            <a:t>Policy finalised after consultations complete</a:t>
          </a:r>
          <a:endParaRPr lang="en-AU" dirty="0"/>
        </a:p>
      </dgm:t>
    </dgm:pt>
    <dgm:pt modelId="{C72C1902-0CBB-4DD6-9428-E3FB262B22BB}" type="parTrans" cxnId="{A010AD08-0A21-48D1-8311-FF75C769DAF8}">
      <dgm:prSet/>
      <dgm:spPr/>
      <dgm:t>
        <a:bodyPr/>
        <a:lstStyle/>
        <a:p>
          <a:endParaRPr lang="en-AU"/>
        </a:p>
      </dgm:t>
    </dgm:pt>
    <dgm:pt modelId="{380CCF05-BB0E-4761-A8B2-EDBF9C13FEB1}" type="sibTrans" cxnId="{A010AD08-0A21-48D1-8311-FF75C769DAF8}">
      <dgm:prSet/>
      <dgm:spPr/>
      <dgm:t>
        <a:bodyPr/>
        <a:lstStyle/>
        <a:p>
          <a:endParaRPr lang="en-AU"/>
        </a:p>
      </dgm:t>
    </dgm:pt>
    <dgm:pt modelId="{FD010DEF-4857-4032-92F1-BBB6BCFB0A06}">
      <dgm:prSet phldrT="[Text]"/>
      <dgm:spPr/>
      <dgm:t>
        <a:bodyPr/>
        <a:lstStyle/>
        <a:p>
          <a:r>
            <a:rPr lang="en-US" dirty="0"/>
            <a:t>Common law holders meeting to approve process and policy</a:t>
          </a:r>
          <a:endParaRPr lang="en-AU" dirty="0"/>
        </a:p>
      </dgm:t>
    </dgm:pt>
    <dgm:pt modelId="{7A57AD6F-3926-45B5-B901-F73950948597}" type="parTrans" cxnId="{9CA57272-B741-437A-BD3B-4EC5C3116D10}">
      <dgm:prSet/>
      <dgm:spPr/>
      <dgm:t>
        <a:bodyPr/>
        <a:lstStyle/>
        <a:p>
          <a:endParaRPr lang="en-AU"/>
        </a:p>
      </dgm:t>
    </dgm:pt>
    <dgm:pt modelId="{52BF41AD-D09C-4617-9B95-82899999FF7D}" type="sibTrans" cxnId="{9CA57272-B741-437A-BD3B-4EC5C3116D10}">
      <dgm:prSet/>
      <dgm:spPr/>
      <dgm:t>
        <a:bodyPr/>
        <a:lstStyle/>
        <a:p>
          <a:endParaRPr lang="en-AU"/>
        </a:p>
      </dgm:t>
    </dgm:pt>
    <dgm:pt modelId="{4E75B48A-FAB7-4B08-B337-502BDCEF7187}">
      <dgm:prSet/>
      <dgm:spPr/>
      <dgm:t>
        <a:bodyPr/>
        <a:lstStyle/>
        <a:p>
          <a:r>
            <a:rPr lang="en-US" dirty="0"/>
            <a:t>Materials returned to the PBC with policy </a:t>
          </a:r>
          <a:endParaRPr lang="en-AU" dirty="0"/>
        </a:p>
      </dgm:t>
    </dgm:pt>
    <dgm:pt modelId="{EACDBAB1-ACFA-4203-865A-2B01E79F0DDE}" type="parTrans" cxnId="{6FC92F5D-E043-44CB-AC21-59A95CDD37B4}">
      <dgm:prSet/>
      <dgm:spPr/>
      <dgm:t>
        <a:bodyPr/>
        <a:lstStyle/>
        <a:p>
          <a:endParaRPr lang="en-AU"/>
        </a:p>
      </dgm:t>
    </dgm:pt>
    <dgm:pt modelId="{DA9544B4-ED50-4C2B-9958-9C22078C4949}" type="sibTrans" cxnId="{6FC92F5D-E043-44CB-AC21-59A95CDD37B4}">
      <dgm:prSet/>
      <dgm:spPr/>
      <dgm:t>
        <a:bodyPr/>
        <a:lstStyle/>
        <a:p>
          <a:endParaRPr lang="en-AU"/>
        </a:p>
      </dgm:t>
    </dgm:pt>
    <dgm:pt modelId="{0C44B360-D263-436A-98C6-0A858C358A7C}">
      <dgm:prSet/>
      <dgm:spPr/>
      <dgm:t>
        <a:bodyPr/>
        <a:lstStyle/>
        <a:p>
          <a:r>
            <a:rPr lang="en-US" dirty="0"/>
            <a:t>Personal returns ongoing</a:t>
          </a:r>
          <a:endParaRPr lang="en-AU" dirty="0"/>
        </a:p>
      </dgm:t>
    </dgm:pt>
    <dgm:pt modelId="{B58B2991-57AC-42EC-AE47-D4608479E683}" type="parTrans" cxnId="{B7972922-732C-4573-9DE6-CA9142C37FEA}">
      <dgm:prSet/>
      <dgm:spPr/>
      <dgm:t>
        <a:bodyPr/>
        <a:lstStyle/>
        <a:p>
          <a:endParaRPr lang="en-AU"/>
        </a:p>
      </dgm:t>
    </dgm:pt>
    <dgm:pt modelId="{4C4DE500-7D5B-42F0-B31A-5DE8C5FDE03C}" type="sibTrans" cxnId="{B7972922-732C-4573-9DE6-CA9142C37FEA}">
      <dgm:prSet/>
      <dgm:spPr/>
      <dgm:t>
        <a:bodyPr/>
        <a:lstStyle/>
        <a:p>
          <a:endParaRPr lang="en-AU"/>
        </a:p>
      </dgm:t>
    </dgm:pt>
    <dgm:pt modelId="{CA3348C1-512B-4C09-BA18-0B1E73E2513F}" type="pres">
      <dgm:prSet presAssocID="{D69D994B-F99F-4A97-A2B4-76FE8BEE1943}" presName="Name0" presStyleCnt="0">
        <dgm:presLayoutVars>
          <dgm:chMax val="11"/>
          <dgm:chPref val="11"/>
          <dgm:dir/>
          <dgm:resizeHandles/>
        </dgm:presLayoutVars>
      </dgm:prSet>
      <dgm:spPr/>
    </dgm:pt>
    <dgm:pt modelId="{FAB26148-5539-4692-82FF-4A71A1029EEE}" type="pres">
      <dgm:prSet presAssocID="{0C44B360-D263-436A-98C6-0A858C358A7C}" presName="Accent5" presStyleCnt="0"/>
      <dgm:spPr/>
    </dgm:pt>
    <dgm:pt modelId="{A1931185-D949-4140-8FB3-86DC659950ED}" type="pres">
      <dgm:prSet presAssocID="{0C44B360-D263-436A-98C6-0A858C358A7C}" presName="Accent" presStyleLbl="node1" presStyleIdx="0" presStyleCnt="5"/>
      <dgm:spPr/>
    </dgm:pt>
    <dgm:pt modelId="{98F61B9C-0668-48C4-8162-8DE1CAA7B147}" type="pres">
      <dgm:prSet presAssocID="{0C44B360-D263-436A-98C6-0A858C358A7C}" presName="ParentBackground5" presStyleCnt="0"/>
      <dgm:spPr/>
    </dgm:pt>
    <dgm:pt modelId="{C03E7802-AB6B-4F35-BB6B-418F2AB8E181}" type="pres">
      <dgm:prSet presAssocID="{0C44B360-D263-436A-98C6-0A858C358A7C}" presName="ParentBackground" presStyleLbl="fgAcc1" presStyleIdx="0" presStyleCnt="5"/>
      <dgm:spPr/>
    </dgm:pt>
    <dgm:pt modelId="{0B69A438-6A44-437E-966E-00496CD54471}" type="pres">
      <dgm:prSet presAssocID="{0C44B360-D263-436A-98C6-0A858C358A7C}" presName="Parent5" presStyleLbl="revTx" presStyleIdx="0" presStyleCnt="0">
        <dgm:presLayoutVars>
          <dgm:chMax val="1"/>
          <dgm:chPref val="1"/>
          <dgm:bulletEnabled val="1"/>
        </dgm:presLayoutVars>
      </dgm:prSet>
      <dgm:spPr/>
    </dgm:pt>
    <dgm:pt modelId="{432F0071-4469-411F-A79C-D54375DE686A}" type="pres">
      <dgm:prSet presAssocID="{4E75B48A-FAB7-4B08-B337-502BDCEF7187}" presName="Accent4" presStyleCnt="0"/>
      <dgm:spPr/>
    </dgm:pt>
    <dgm:pt modelId="{B8D2D5EF-50AE-484F-B6DF-20CA8BEA3658}" type="pres">
      <dgm:prSet presAssocID="{4E75B48A-FAB7-4B08-B337-502BDCEF7187}" presName="Accent" presStyleLbl="node1" presStyleIdx="1" presStyleCnt="5"/>
      <dgm:spPr/>
    </dgm:pt>
    <dgm:pt modelId="{76C4E8C5-5F0B-44CB-A90A-FB240B1BF577}" type="pres">
      <dgm:prSet presAssocID="{4E75B48A-FAB7-4B08-B337-502BDCEF7187}" presName="ParentBackground4" presStyleCnt="0"/>
      <dgm:spPr/>
    </dgm:pt>
    <dgm:pt modelId="{BE891D21-FCE8-4A39-AFAB-957D4ED6B7AF}" type="pres">
      <dgm:prSet presAssocID="{4E75B48A-FAB7-4B08-B337-502BDCEF7187}" presName="ParentBackground" presStyleLbl="fgAcc1" presStyleIdx="1" presStyleCnt="5"/>
      <dgm:spPr/>
    </dgm:pt>
    <dgm:pt modelId="{61D930FF-AD5C-494B-ACB3-B066F5FDCCA1}" type="pres">
      <dgm:prSet presAssocID="{4E75B48A-FAB7-4B08-B337-502BDCEF7187}" presName="Parent4" presStyleLbl="revTx" presStyleIdx="0" presStyleCnt="0">
        <dgm:presLayoutVars>
          <dgm:chMax val="1"/>
          <dgm:chPref val="1"/>
          <dgm:bulletEnabled val="1"/>
        </dgm:presLayoutVars>
      </dgm:prSet>
      <dgm:spPr/>
    </dgm:pt>
    <dgm:pt modelId="{7D83D8FE-EE84-4ADC-9D32-F2ADE7A2B652}" type="pres">
      <dgm:prSet presAssocID="{FD010DEF-4857-4032-92F1-BBB6BCFB0A06}" presName="Accent3" presStyleCnt="0"/>
      <dgm:spPr/>
    </dgm:pt>
    <dgm:pt modelId="{99B7DD86-C849-4266-BF73-4793FA88DD14}" type="pres">
      <dgm:prSet presAssocID="{FD010DEF-4857-4032-92F1-BBB6BCFB0A06}" presName="Accent" presStyleLbl="node1" presStyleIdx="2" presStyleCnt="5"/>
      <dgm:spPr/>
    </dgm:pt>
    <dgm:pt modelId="{173605EB-661B-4867-8DB7-B5F301DF1594}" type="pres">
      <dgm:prSet presAssocID="{FD010DEF-4857-4032-92F1-BBB6BCFB0A06}" presName="ParentBackground3" presStyleCnt="0"/>
      <dgm:spPr/>
    </dgm:pt>
    <dgm:pt modelId="{A4C64154-9663-481F-90E0-AD4CC4B94859}" type="pres">
      <dgm:prSet presAssocID="{FD010DEF-4857-4032-92F1-BBB6BCFB0A06}" presName="ParentBackground" presStyleLbl="fgAcc1" presStyleIdx="2" presStyleCnt="5"/>
      <dgm:spPr/>
    </dgm:pt>
    <dgm:pt modelId="{40317A77-669A-4510-AD25-70399D0B2EC2}" type="pres">
      <dgm:prSet presAssocID="{FD010DEF-4857-4032-92F1-BBB6BCFB0A06}" presName="Parent3" presStyleLbl="revTx" presStyleIdx="0" presStyleCnt="0">
        <dgm:presLayoutVars>
          <dgm:chMax val="1"/>
          <dgm:chPref val="1"/>
          <dgm:bulletEnabled val="1"/>
        </dgm:presLayoutVars>
      </dgm:prSet>
      <dgm:spPr/>
    </dgm:pt>
    <dgm:pt modelId="{1FD5A79D-D712-4EEA-B800-AEEE982C606B}" type="pres">
      <dgm:prSet presAssocID="{2212B135-DF09-4FAC-9A72-85D8A78AFAE8}" presName="Accent2" presStyleCnt="0"/>
      <dgm:spPr/>
    </dgm:pt>
    <dgm:pt modelId="{4DA48822-6298-4BB7-9B54-798038F7E9C3}" type="pres">
      <dgm:prSet presAssocID="{2212B135-DF09-4FAC-9A72-85D8A78AFAE8}" presName="Accent" presStyleLbl="node1" presStyleIdx="3" presStyleCnt="5"/>
      <dgm:spPr/>
    </dgm:pt>
    <dgm:pt modelId="{844FE10E-DB93-4002-B8AF-7A197AFA444F}" type="pres">
      <dgm:prSet presAssocID="{2212B135-DF09-4FAC-9A72-85D8A78AFAE8}" presName="ParentBackground2" presStyleCnt="0"/>
      <dgm:spPr/>
    </dgm:pt>
    <dgm:pt modelId="{C9BF070E-33F0-499F-8C48-FDEE7AFA4F4E}" type="pres">
      <dgm:prSet presAssocID="{2212B135-DF09-4FAC-9A72-85D8A78AFAE8}" presName="ParentBackground" presStyleLbl="fgAcc1" presStyleIdx="3" presStyleCnt="5"/>
      <dgm:spPr/>
    </dgm:pt>
    <dgm:pt modelId="{87169749-5471-4E43-8A2C-FB3CFB9A9632}" type="pres">
      <dgm:prSet presAssocID="{2212B135-DF09-4FAC-9A72-85D8A78AFAE8}" presName="Parent2" presStyleLbl="revTx" presStyleIdx="0" presStyleCnt="0">
        <dgm:presLayoutVars>
          <dgm:chMax val="1"/>
          <dgm:chPref val="1"/>
          <dgm:bulletEnabled val="1"/>
        </dgm:presLayoutVars>
      </dgm:prSet>
      <dgm:spPr/>
    </dgm:pt>
    <dgm:pt modelId="{54100D4F-0513-41C7-ADFD-00E27CBD5688}" type="pres">
      <dgm:prSet presAssocID="{5BF5DA4F-D502-4593-B0A6-405AF71EF758}" presName="Accent1" presStyleCnt="0"/>
      <dgm:spPr/>
    </dgm:pt>
    <dgm:pt modelId="{D319D742-ED21-4459-B590-8371797F67B1}" type="pres">
      <dgm:prSet presAssocID="{5BF5DA4F-D502-4593-B0A6-405AF71EF758}" presName="Accent" presStyleLbl="node1" presStyleIdx="4" presStyleCnt="5"/>
      <dgm:spPr/>
    </dgm:pt>
    <dgm:pt modelId="{D20A322D-2C7A-4351-A0E7-D1217C7FFB77}" type="pres">
      <dgm:prSet presAssocID="{5BF5DA4F-D502-4593-B0A6-405AF71EF758}" presName="ParentBackground1" presStyleCnt="0"/>
      <dgm:spPr/>
    </dgm:pt>
    <dgm:pt modelId="{8D4A49C1-ECF5-4D77-83D0-520BF652913F}" type="pres">
      <dgm:prSet presAssocID="{5BF5DA4F-D502-4593-B0A6-405AF71EF758}" presName="ParentBackground" presStyleLbl="fgAcc1" presStyleIdx="4" presStyleCnt="5"/>
      <dgm:spPr/>
    </dgm:pt>
    <dgm:pt modelId="{A6CE38B0-2A81-420D-BF91-7D9A86BBFF03}" type="pres">
      <dgm:prSet presAssocID="{5BF5DA4F-D502-4593-B0A6-405AF71EF758}" presName="Parent1" presStyleLbl="revTx" presStyleIdx="0" presStyleCnt="0">
        <dgm:presLayoutVars>
          <dgm:chMax val="1"/>
          <dgm:chPref val="1"/>
          <dgm:bulletEnabled val="1"/>
        </dgm:presLayoutVars>
      </dgm:prSet>
      <dgm:spPr/>
    </dgm:pt>
  </dgm:ptLst>
  <dgm:cxnLst>
    <dgm:cxn modelId="{A010AD08-0A21-48D1-8311-FF75C769DAF8}" srcId="{D69D994B-F99F-4A97-A2B4-76FE8BEE1943}" destId="{2212B135-DF09-4FAC-9A72-85D8A78AFAE8}" srcOrd="1" destOrd="0" parTransId="{C72C1902-0CBB-4DD6-9428-E3FB262B22BB}" sibTransId="{380CCF05-BB0E-4761-A8B2-EDBF9C13FEB1}"/>
    <dgm:cxn modelId="{F740D10E-8753-4069-81E1-464EDF26CB53}" type="presOf" srcId="{4E75B48A-FAB7-4B08-B337-502BDCEF7187}" destId="{BE891D21-FCE8-4A39-AFAB-957D4ED6B7AF}" srcOrd="0" destOrd="0" presId="urn:microsoft.com/office/officeart/2011/layout/CircleProcess"/>
    <dgm:cxn modelId="{DD32AD1D-5928-4501-8995-76A407D508DB}" type="presOf" srcId="{5BF5DA4F-D502-4593-B0A6-405AF71EF758}" destId="{8D4A49C1-ECF5-4D77-83D0-520BF652913F}" srcOrd="0" destOrd="0" presId="urn:microsoft.com/office/officeart/2011/layout/CircleProcess"/>
    <dgm:cxn modelId="{B7972922-732C-4573-9DE6-CA9142C37FEA}" srcId="{D69D994B-F99F-4A97-A2B4-76FE8BEE1943}" destId="{0C44B360-D263-436A-98C6-0A858C358A7C}" srcOrd="4" destOrd="0" parTransId="{B58B2991-57AC-42EC-AE47-D4608479E683}" sibTransId="{4C4DE500-7D5B-42F0-B31A-5DE8C5FDE03C}"/>
    <dgm:cxn modelId="{77EB8C31-91A6-45EB-B2B7-A2D9A71A05D4}" type="presOf" srcId="{2212B135-DF09-4FAC-9A72-85D8A78AFAE8}" destId="{87169749-5471-4E43-8A2C-FB3CFB9A9632}" srcOrd="1" destOrd="0" presId="urn:microsoft.com/office/officeart/2011/layout/CircleProcess"/>
    <dgm:cxn modelId="{6FC92F5D-E043-44CB-AC21-59A95CDD37B4}" srcId="{D69D994B-F99F-4A97-A2B4-76FE8BEE1943}" destId="{4E75B48A-FAB7-4B08-B337-502BDCEF7187}" srcOrd="3" destOrd="0" parTransId="{EACDBAB1-ACFA-4203-865A-2B01E79F0DDE}" sibTransId="{DA9544B4-ED50-4C2B-9958-9C22078C4949}"/>
    <dgm:cxn modelId="{D0846843-15E6-4800-859E-3BE778375B82}" type="presOf" srcId="{FD010DEF-4857-4032-92F1-BBB6BCFB0A06}" destId="{40317A77-669A-4510-AD25-70399D0B2EC2}" srcOrd="1" destOrd="0" presId="urn:microsoft.com/office/officeart/2011/layout/CircleProcess"/>
    <dgm:cxn modelId="{4019C66C-7A67-443C-B064-1A05F43CD353}" type="presOf" srcId="{0C44B360-D263-436A-98C6-0A858C358A7C}" destId="{0B69A438-6A44-437E-966E-00496CD54471}" srcOrd="1" destOrd="0" presId="urn:microsoft.com/office/officeart/2011/layout/CircleProcess"/>
    <dgm:cxn modelId="{F26E416F-B0CE-4A32-B709-5DE2BC990B09}" srcId="{D69D994B-F99F-4A97-A2B4-76FE8BEE1943}" destId="{5BF5DA4F-D502-4593-B0A6-405AF71EF758}" srcOrd="0" destOrd="0" parTransId="{FD500A3D-A3F3-40A7-B106-D60CC3BF94BA}" sibTransId="{583393E8-09F0-44D2-A71A-F81A2DD87252}"/>
    <dgm:cxn modelId="{9CA57272-B741-437A-BD3B-4EC5C3116D10}" srcId="{D69D994B-F99F-4A97-A2B4-76FE8BEE1943}" destId="{FD010DEF-4857-4032-92F1-BBB6BCFB0A06}" srcOrd="2" destOrd="0" parTransId="{7A57AD6F-3926-45B5-B901-F73950948597}" sibTransId="{52BF41AD-D09C-4617-9B95-82899999FF7D}"/>
    <dgm:cxn modelId="{98BCF182-8406-4EE7-A66C-6A5DE1DCD168}" type="presOf" srcId="{0C44B360-D263-436A-98C6-0A858C358A7C}" destId="{C03E7802-AB6B-4F35-BB6B-418F2AB8E181}" srcOrd="0" destOrd="0" presId="urn:microsoft.com/office/officeart/2011/layout/CircleProcess"/>
    <dgm:cxn modelId="{C272C293-9841-40A6-9DA5-A1A1FF05DFAB}" type="presOf" srcId="{5BF5DA4F-D502-4593-B0A6-405AF71EF758}" destId="{A6CE38B0-2A81-420D-BF91-7D9A86BBFF03}" srcOrd="1" destOrd="0" presId="urn:microsoft.com/office/officeart/2011/layout/CircleProcess"/>
    <dgm:cxn modelId="{7A57FA9C-35BB-4F99-A7C1-C704F64584A0}" type="presOf" srcId="{4E75B48A-FAB7-4B08-B337-502BDCEF7187}" destId="{61D930FF-AD5C-494B-ACB3-B066F5FDCCA1}" srcOrd="1" destOrd="0" presId="urn:microsoft.com/office/officeart/2011/layout/CircleProcess"/>
    <dgm:cxn modelId="{4AD7F8C2-01CA-4BAA-9983-6668426E54C5}" type="presOf" srcId="{D69D994B-F99F-4A97-A2B4-76FE8BEE1943}" destId="{CA3348C1-512B-4C09-BA18-0B1E73E2513F}" srcOrd="0" destOrd="0" presId="urn:microsoft.com/office/officeart/2011/layout/CircleProcess"/>
    <dgm:cxn modelId="{A6C73BCA-1758-4D0E-8C28-CEF2EAA2CCB9}" type="presOf" srcId="{2212B135-DF09-4FAC-9A72-85D8A78AFAE8}" destId="{C9BF070E-33F0-499F-8C48-FDEE7AFA4F4E}" srcOrd="0" destOrd="0" presId="urn:microsoft.com/office/officeart/2011/layout/CircleProcess"/>
    <dgm:cxn modelId="{BC6013D7-E7A3-48B7-84FD-54EBC0415139}" type="presOf" srcId="{FD010DEF-4857-4032-92F1-BBB6BCFB0A06}" destId="{A4C64154-9663-481F-90E0-AD4CC4B94859}" srcOrd="0" destOrd="0" presId="urn:microsoft.com/office/officeart/2011/layout/CircleProcess"/>
    <dgm:cxn modelId="{E2C3D40E-F006-40E0-A838-CABBD978CCFE}" type="presParOf" srcId="{CA3348C1-512B-4C09-BA18-0B1E73E2513F}" destId="{FAB26148-5539-4692-82FF-4A71A1029EEE}" srcOrd="0" destOrd="0" presId="urn:microsoft.com/office/officeart/2011/layout/CircleProcess"/>
    <dgm:cxn modelId="{ABB4783A-0678-4CB7-8F84-0F27F53FF6E1}" type="presParOf" srcId="{FAB26148-5539-4692-82FF-4A71A1029EEE}" destId="{A1931185-D949-4140-8FB3-86DC659950ED}" srcOrd="0" destOrd="0" presId="urn:microsoft.com/office/officeart/2011/layout/CircleProcess"/>
    <dgm:cxn modelId="{A81695B1-BE4C-4A3B-B9C8-703B88B317CE}" type="presParOf" srcId="{CA3348C1-512B-4C09-BA18-0B1E73E2513F}" destId="{98F61B9C-0668-48C4-8162-8DE1CAA7B147}" srcOrd="1" destOrd="0" presId="urn:microsoft.com/office/officeart/2011/layout/CircleProcess"/>
    <dgm:cxn modelId="{A18C6448-1BDE-437C-9E68-1674B7267854}" type="presParOf" srcId="{98F61B9C-0668-48C4-8162-8DE1CAA7B147}" destId="{C03E7802-AB6B-4F35-BB6B-418F2AB8E181}" srcOrd="0" destOrd="0" presId="urn:microsoft.com/office/officeart/2011/layout/CircleProcess"/>
    <dgm:cxn modelId="{CE9A2BEF-0CE0-475A-8745-2D7A714A385C}" type="presParOf" srcId="{CA3348C1-512B-4C09-BA18-0B1E73E2513F}" destId="{0B69A438-6A44-437E-966E-00496CD54471}" srcOrd="2" destOrd="0" presId="urn:microsoft.com/office/officeart/2011/layout/CircleProcess"/>
    <dgm:cxn modelId="{000B721F-90AF-463D-9F8E-9F4C6DDDF087}" type="presParOf" srcId="{CA3348C1-512B-4C09-BA18-0B1E73E2513F}" destId="{432F0071-4469-411F-A79C-D54375DE686A}" srcOrd="3" destOrd="0" presId="urn:microsoft.com/office/officeart/2011/layout/CircleProcess"/>
    <dgm:cxn modelId="{69C55E48-E2A6-4591-9690-0B20D0E6DF5E}" type="presParOf" srcId="{432F0071-4469-411F-A79C-D54375DE686A}" destId="{B8D2D5EF-50AE-484F-B6DF-20CA8BEA3658}" srcOrd="0" destOrd="0" presId="urn:microsoft.com/office/officeart/2011/layout/CircleProcess"/>
    <dgm:cxn modelId="{F25DEDB9-70E5-45F7-89F0-57265560A942}" type="presParOf" srcId="{CA3348C1-512B-4C09-BA18-0B1E73E2513F}" destId="{76C4E8C5-5F0B-44CB-A90A-FB240B1BF577}" srcOrd="4" destOrd="0" presId="urn:microsoft.com/office/officeart/2011/layout/CircleProcess"/>
    <dgm:cxn modelId="{6FE0364E-DE82-42B2-A611-1648AE7409CD}" type="presParOf" srcId="{76C4E8C5-5F0B-44CB-A90A-FB240B1BF577}" destId="{BE891D21-FCE8-4A39-AFAB-957D4ED6B7AF}" srcOrd="0" destOrd="0" presId="urn:microsoft.com/office/officeart/2011/layout/CircleProcess"/>
    <dgm:cxn modelId="{BFB65493-61C2-499A-BFC4-404F48745E1B}" type="presParOf" srcId="{CA3348C1-512B-4C09-BA18-0B1E73E2513F}" destId="{61D930FF-AD5C-494B-ACB3-B066F5FDCCA1}" srcOrd="5" destOrd="0" presId="urn:microsoft.com/office/officeart/2011/layout/CircleProcess"/>
    <dgm:cxn modelId="{530F0C0F-6E12-4928-B72D-CEA1A1EB310E}" type="presParOf" srcId="{CA3348C1-512B-4C09-BA18-0B1E73E2513F}" destId="{7D83D8FE-EE84-4ADC-9D32-F2ADE7A2B652}" srcOrd="6" destOrd="0" presId="urn:microsoft.com/office/officeart/2011/layout/CircleProcess"/>
    <dgm:cxn modelId="{87249B3E-A8EF-4A9E-AA5D-7108FDFAF564}" type="presParOf" srcId="{7D83D8FE-EE84-4ADC-9D32-F2ADE7A2B652}" destId="{99B7DD86-C849-4266-BF73-4793FA88DD14}" srcOrd="0" destOrd="0" presId="urn:microsoft.com/office/officeart/2011/layout/CircleProcess"/>
    <dgm:cxn modelId="{BB9E3509-C372-47EA-A62A-AC21981BC552}" type="presParOf" srcId="{CA3348C1-512B-4C09-BA18-0B1E73E2513F}" destId="{173605EB-661B-4867-8DB7-B5F301DF1594}" srcOrd="7" destOrd="0" presId="urn:microsoft.com/office/officeart/2011/layout/CircleProcess"/>
    <dgm:cxn modelId="{53130036-AC32-4891-9C5D-3CA35E71BCDF}" type="presParOf" srcId="{173605EB-661B-4867-8DB7-B5F301DF1594}" destId="{A4C64154-9663-481F-90E0-AD4CC4B94859}" srcOrd="0" destOrd="0" presId="urn:microsoft.com/office/officeart/2011/layout/CircleProcess"/>
    <dgm:cxn modelId="{D25B9D97-BE44-43BA-B5D1-8EEEC6C4D553}" type="presParOf" srcId="{CA3348C1-512B-4C09-BA18-0B1E73E2513F}" destId="{40317A77-669A-4510-AD25-70399D0B2EC2}" srcOrd="8" destOrd="0" presId="urn:microsoft.com/office/officeart/2011/layout/CircleProcess"/>
    <dgm:cxn modelId="{2C0D97BA-5C3A-4EE1-8903-D561AB359470}" type="presParOf" srcId="{CA3348C1-512B-4C09-BA18-0B1E73E2513F}" destId="{1FD5A79D-D712-4EEA-B800-AEEE982C606B}" srcOrd="9" destOrd="0" presId="urn:microsoft.com/office/officeart/2011/layout/CircleProcess"/>
    <dgm:cxn modelId="{C0194414-454F-4023-A47C-36E6F8207000}" type="presParOf" srcId="{1FD5A79D-D712-4EEA-B800-AEEE982C606B}" destId="{4DA48822-6298-4BB7-9B54-798038F7E9C3}" srcOrd="0" destOrd="0" presId="urn:microsoft.com/office/officeart/2011/layout/CircleProcess"/>
    <dgm:cxn modelId="{C95DF4A8-665D-4239-81C9-0DA9543EC014}" type="presParOf" srcId="{CA3348C1-512B-4C09-BA18-0B1E73E2513F}" destId="{844FE10E-DB93-4002-B8AF-7A197AFA444F}" srcOrd="10" destOrd="0" presId="urn:microsoft.com/office/officeart/2011/layout/CircleProcess"/>
    <dgm:cxn modelId="{3D5FD1DF-26A4-469A-A8BC-8B9296379EFE}" type="presParOf" srcId="{844FE10E-DB93-4002-B8AF-7A197AFA444F}" destId="{C9BF070E-33F0-499F-8C48-FDEE7AFA4F4E}" srcOrd="0" destOrd="0" presId="urn:microsoft.com/office/officeart/2011/layout/CircleProcess"/>
    <dgm:cxn modelId="{6015A06F-E6E9-4241-AC3C-6321EE27266D}" type="presParOf" srcId="{CA3348C1-512B-4C09-BA18-0B1E73E2513F}" destId="{87169749-5471-4E43-8A2C-FB3CFB9A9632}" srcOrd="11" destOrd="0" presId="urn:microsoft.com/office/officeart/2011/layout/CircleProcess"/>
    <dgm:cxn modelId="{22C25F56-E966-4A73-A5BD-5560DCE19BC5}" type="presParOf" srcId="{CA3348C1-512B-4C09-BA18-0B1E73E2513F}" destId="{54100D4F-0513-41C7-ADFD-00E27CBD5688}" srcOrd="12" destOrd="0" presId="urn:microsoft.com/office/officeart/2011/layout/CircleProcess"/>
    <dgm:cxn modelId="{C5EDB1B5-F580-48A9-B989-8BE452290C25}" type="presParOf" srcId="{54100D4F-0513-41C7-ADFD-00E27CBD5688}" destId="{D319D742-ED21-4459-B590-8371797F67B1}" srcOrd="0" destOrd="0" presId="urn:microsoft.com/office/officeart/2011/layout/CircleProcess"/>
    <dgm:cxn modelId="{F4E4B519-2701-4A22-93A2-BAE69D3A5F4D}" type="presParOf" srcId="{CA3348C1-512B-4C09-BA18-0B1E73E2513F}" destId="{D20A322D-2C7A-4351-A0E7-D1217C7FFB77}" srcOrd="13" destOrd="0" presId="urn:microsoft.com/office/officeart/2011/layout/CircleProcess"/>
    <dgm:cxn modelId="{9814EE1E-2ABE-4857-8FD1-04FF0373CC3C}" type="presParOf" srcId="{D20A322D-2C7A-4351-A0E7-D1217C7FFB77}" destId="{8D4A49C1-ECF5-4D77-83D0-520BF652913F}" srcOrd="0" destOrd="0" presId="urn:microsoft.com/office/officeart/2011/layout/CircleProcess"/>
    <dgm:cxn modelId="{F5B2CC79-C0E6-4815-9165-5EDA2BBBA99E}" type="presParOf" srcId="{CA3348C1-512B-4C09-BA18-0B1E73E2513F}" destId="{A6CE38B0-2A81-420D-BF91-7D9A86BBFF03}" srcOrd="14" destOrd="0" presId="urn:microsoft.com/office/officeart/2011/layout/Circle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99E18-4C11-41A1-9840-101A8DF72DC0}">
      <dsp:nvSpPr>
        <dsp:cNvPr id="0" name=""/>
        <dsp:cNvSpPr/>
      </dsp:nvSpPr>
      <dsp:spPr>
        <a:xfrm>
          <a:off x="7771251" y="636199"/>
          <a:ext cx="1685311" cy="1685587"/>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B36FF74-9297-4914-910C-CAC48DB1F1A4}">
      <dsp:nvSpPr>
        <dsp:cNvPr id="0" name=""/>
        <dsp:cNvSpPr/>
      </dsp:nvSpPr>
      <dsp:spPr>
        <a:xfrm>
          <a:off x="7826860" y="692395"/>
          <a:ext cx="1573196" cy="1573195"/>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err="1"/>
            <a:t>RoM</a:t>
          </a:r>
          <a:r>
            <a:rPr lang="en-US" sz="1300" kern="1200" dirty="0"/>
            <a:t> process  begins, YMAC and PBC discuss the engagement plan </a:t>
          </a:r>
          <a:endParaRPr lang="en-AU" sz="1300" kern="1200" dirty="0"/>
        </a:p>
      </dsp:txBody>
      <dsp:txXfrm>
        <a:off x="8051987" y="917179"/>
        <a:ext cx="1123840" cy="1123626"/>
      </dsp:txXfrm>
    </dsp:sp>
    <dsp:sp modelId="{A4DDBEEB-38B0-458B-BC8E-D465DE54DF94}">
      <dsp:nvSpPr>
        <dsp:cNvPr id="0" name=""/>
        <dsp:cNvSpPr/>
      </dsp:nvSpPr>
      <dsp:spPr>
        <a:xfrm rot="2700000">
          <a:off x="6028634" y="636286"/>
          <a:ext cx="1685116" cy="1685116"/>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E800305-776A-4050-BE17-61BA4F8B1760}">
      <dsp:nvSpPr>
        <dsp:cNvPr id="0" name=""/>
        <dsp:cNvSpPr/>
      </dsp:nvSpPr>
      <dsp:spPr>
        <a:xfrm>
          <a:off x="6085940" y="692395"/>
          <a:ext cx="1573196" cy="1573195"/>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Advisory Committee formed 6-8 people</a:t>
          </a:r>
          <a:endParaRPr lang="en-AU" sz="1300" kern="1200" dirty="0"/>
        </a:p>
      </dsp:txBody>
      <dsp:txXfrm>
        <a:off x="6310169" y="917179"/>
        <a:ext cx="1123840" cy="1123626"/>
      </dsp:txXfrm>
    </dsp:sp>
    <dsp:sp modelId="{3A1769E3-6114-47D5-94AD-8F977F9FF1CF}">
      <dsp:nvSpPr>
        <dsp:cNvPr id="0" name=""/>
        <dsp:cNvSpPr/>
      </dsp:nvSpPr>
      <dsp:spPr>
        <a:xfrm rot="2700000">
          <a:off x="4287713" y="636286"/>
          <a:ext cx="1685116" cy="1685116"/>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9EEEDCC-752E-49DB-BCFF-1D325D16B55C}">
      <dsp:nvSpPr>
        <dsp:cNvPr id="0" name=""/>
        <dsp:cNvSpPr/>
      </dsp:nvSpPr>
      <dsp:spPr>
        <a:xfrm>
          <a:off x="4344122" y="692395"/>
          <a:ext cx="1573196" cy="1573195"/>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PBC formally requests entering into the process - resolution</a:t>
          </a:r>
          <a:endParaRPr lang="en-AU" sz="1300" kern="1200" dirty="0"/>
        </a:p>
      </dsp:txBody>
      <dsp:txXfrm>
        <a:off x="4568352" y="917179"/>
        <a:ext cx="1123840" cy="1123626"/>
      </dsp:txXfrm>
    </dsp:sp>
    <dsp:sp modelId="{B5490BD2-5558-44C7-BAB0-E529FF63DACA}">
      <dsp:nvSpPr>
        <dsp:cNvPr id="0" name=""/>
        <dsp:cNvSpPr/>
      </dsp:nvSpPr>
      <dsp:spPr>
        <a:xfrm rot="2700000">
          <a:off x="2545896" y="636286"/>
          <a:ext cx="1685116" cy="1685116"/>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4455CC8-131D-47A4-A1CA-1B937D0D5C67}">
      <dsp:nvSpPr>
        <dsp:cNvPr id="0" name=""/>
        <dsp:cNvSpPr/>
      </dsp:nvSpPr>
      <dsp:spPr>
        <a:xfrm>
          <a:off x="2602304" y="692395"/>
          <a:ext cx="1573196" cy="1573195"/>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PBC/Board makes a decision on the option</a:t>
          </a:r>
          <a:endParaRPr lang="en-AU" sz="1300" kern="1200" dirty="0"/>
        </a:p>
      </dsp:txBody>
      <dsp:txXfrm>
        <a:off x="2827431" y="917179"/>
        <a:ext cx="1123840" cy="1123626"/>
      </dsp:txXfrm>
    </dsp:sp>
    <dsp:sp modelId="{2F0DE9DF-35D1-4046-9861-51C714BB0D2F}">
      <dsp:nvSpPr>
        <dsp:cNvPr id="0" name=""/>
        <dsp:cNvSpPr/>
      </dsp:nvSpPr>
      <dsp:spPr>
        <a:xfrm rot="2700000">
          <a:off x="804078" y="636286"/>
          <a:ext cx="1685116" cy="1685116"/>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FCFDEBA-C0DF-48AB-B51E-CBB937FABE67}">
      <dsp:nvSpPr>
        <dsp:cNvPr id="0" name=""/>
        <dsp:cNvSpPr/>
      </dsp:nvSpPr>
      <dsp:spPr>
        <a:xfrm>
          <a:off x="860487" y="692395"/>
          <a:ext cx="1573196" cy="1573195"/>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Information presented re: options for return process</a:t>
          </a:r>
          <a:endParaRPr lang="en-AU" sz="1300" kern="1200" dirty="0"/>
        </a:p>
      </dsp:txBody>
      <dsp:txXfrm>
        <a:off x="1085613" y="917179"/>
        <a:ext cx="1123840" cy="11236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931185-D949-4140-8FB3-86DC659950ED}">
      <dsp:nvSpPr>
        <dsp:cNvPr id="0" name=""/>
        <dsp:cNvSpPr/>
      </dsp:nvSpPr>
      <dsp:spPr>
        <a:xfrm>
          <a:off x="7756435" y="635402"/>
          <a:ext cx="1683200" cy="1683476"/>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03E7802-AB6B-4F35-BB6B-418F2AB8E181}">
      <dsp:nvSpPr>
        <dsp:cNvPr id="0" name=""/>
        <dsp:cNvSpPr/>
      </dsp:nvSpPr>
      <dsp:spPr>
        <a:xfrm>
          <a:off x="7811975" y="691527"/>
          <a:ext cx="1571226" cy="1571224"/>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Personal returns ongoing</a:t>
          </a:r>
          <a:endParaRPr lang="en-AU" sz="1300" kern="1200" dirty="0"/>
        </a:p>
      </dsp:txBody>
      <dsp:txXfrm>
        <a:off x="8036820" y="916030"/>
        <a:ext cx="1122432" cy="1122218"/>
      </dsp:txXfrm>
    </dsp:sp>
    <dsp:sp modelId="{B8D2D5EF-50AE-484F-B6DF-20CA8BEA3658}">
      <dsp:nvSpPr>
        <dsp:cNvPr id="0" name=""/>
        <dsp:cNvSpPr/>
      </dsp:nvSpPr>
      <dsp:spPr>
        <a:xfrm rot="2700000">
          <a:off x="6016001" y="635489"/>
          <a:ext cx="1683005" cy="1683005"/>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E891D21-FCE8-4A39-AFAB-957D4ED6B7AF}">
      <dsp:nvSpPr>
        <dsp:cNvPr id="0" name=""/>
        <dsp:cNvSpPr/>
      </dsp:nvSpPr>
      <dsp:spPr>
        <a:xfrm>
          <a:off x="6073235" y="691527"/>
          <a:ext cx="1571226" cy="1571224"/>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Materials returned to the PBC with policy </a:t>
          </a:r>
          <a:endParaRPr lang="en-AU" sz="1300" kern="1200" dirty="0"/>
        </a:p>
      </dsp:txBody>
      <dsp:txXfrm>
        <a:off x="6297184" y="916030"/>
        <a:ext cx="1122432" cy="1122218"/>
      </dsp:txXfrm>
    </dsp:sp>
    <dsp:sp modelId="{99B7DD86-C849-4266-BF73-4793FA88DD14}">
      <dsp:nvSpPr>
        <dsp:cNvPr id="0" name=""/>
        <dsp:cNvSpPr/>
      </dsp:nvSpPr>
      <dsp:spPr>
        <a:xfrm rot="2700000">
          <a:off x="4277261" y="635489"/>
          <a:ext cx="1683005" cy="1683005"/>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4C64154-9663-481F-90E0-AD4CC4B94859}">
      <dsp:nvSpPr>
        <dsp:cNvPr id="0" name=""/>
        <dsp:cNvSpPr/>
      </dsp:nvSpPr>
      <dsp:spPr>
        <a:xfrm>
          <a:off x="4333599" y="691527"/>
          <a:ext cx="1571226" cy="1571224"/>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Common law holders meeting to approve process and policy</a:t>
          </a:r>
          <a:endParaRPr lang="en-AU" sz="1300" kern="1200" dirty="0"/>
        </a:p>
      </dsp:txBody>
      <dsp:txXfrm>
        <a:off x="4557548" y="916030"/>
        <a:ext cx="1122432" cy="1122218"/>
      </dsp:txXfrm>
    </dsp:sp>
    <dsp:sp modelId="{4DA48822-6298-4BB7-9B54-798038F7E9C3}">
      <dsp:nvSpPr>
        <dsp:cNvPr id="0" name=""/>
        <dsp:cNvSpPr/>
      </dsp:nvSpPr>
      <dsp:spPr>
        <a:xfrm rot="2700000">
          <a:off x="2537626" y="635489"/>
          <a:ext cx="1683005" cy="1683005"/>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9BF070E-33F0-499F-8C48-FDEE7AFA4F4E}">
      <dsp:nvSpPr>
        <dsp:cNvPr id="0" name=""/>
        <dsp:cNvSpPr/>
      </dsp:nvSpPr>
      <dsp:spPr>
        <a:xfrm>
          <a:off x="2593963" y="691527"/>
          <a:ext cx="1571226" cy="1571224"/>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Policy finalised after consultations complete</a:t>
          </a:r>
          <a:endParaRPr lang="en-AU" sz="1300" kern="1200" dirty="0"/>
        </a:p>
      </dsp:txBody>
      <dsp:txXfrm>
        <a:off x="2818808" y="916030"/>
        <a:ext cx="1122432" cy="1122218"/>
      </dsp:txXfrm>
    </dsp:sp>
    <dsp:sp modelId="{D319D742-ED21-4459-B590-8371797F67B1}">
      <dsp:nvSpPr>
        <dsp:cNvPr id="0" name=""/>
        <dsp:cNvSpPr/>
      </dsp:nvSpPr>
      <dsp:spPr>
        <a:xfrm rot="2700000">
          <a:off x="797990" y="635489"/>
          <a:ext cx="1683005" cy="1683005"/>
        </a:xfrm>
        <a:prstGeom prst="teardrop">
          <a:avLst>
            <a:gd name="adj" fmla="val 1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D4A49C1-ECF5-4D77-83D0-520BF652913F}">
      <dsp:nvSpPr>
        <dsp:cNvPr id="0" name=""/>
        <dsp:cNvSpPr/>
      </dsp:nvSpPr>
      <dsp:spPr>
        <a:xfrm>
          <a:off x="854328" y="691527"/>
          <a:ext cx="1571226" cy="1571224"/>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Workshops and consultations</a:t>
          </a:r>
          <a:endParaRPr lang="en-AU" sz="1300" kern="1200" dirty="0"/>
        </a:p>
      </dsp:txBody>
      <dsp:txXfrm>
        <a:off x="1079172" y="916030"/>
        <a:ext cx="1122432" cy="1122218"/>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AAAD93-7764-4386-BCC7-2B247BA6023B}"/>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8D4C2660-46FA-475A-A2FE-B1B119E0ADFC}"/>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16CE572-F000-489C-8A8C-94BDA60A0F96}" type="datetimeFigureOut">
              <a:rPr lang="en-AU" smtClean="0"/>
              <a:t>17/06/2021</a:t>
            </a:fld>
            <a:endParaRPr lang="en-AU"/>
          </a:p>
        </p:txBody>
      </p:sp>
      <p:sp>
        <p:nvSpPr>
          <p:cNvPr id="4" name="Footer Placeholder 3">
            <a:extLst>
              <a:ext uri="{FF2B5EF4-FFF2-40B4-BE49-F238E27FC236}">
                <a16:creationId xmlns:a16="http://schemas.microsoft.com/office/drawing/2014/main" id="{4B6516CB-49F9-4A08-AA7B-2C17AC0E6616}"/>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0E45EE8C-7356-4BD0-988F-484EEA70711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738FB13-3FA0-40B8-8C46-657DE43AC92E}" type="slidenum">
              <a:rPr lang="en-AU" smtClean="0"/>
              <a:t>‹#›</a:t>
            </a:fld>
            <a:endParaRPr lang="en-AU"/>
          </a:p>
        </p:txBody>
      </p:sp>
    </p:spTree>
    <p:extLst>
      <p:ext uri="{BB962C8B-B14F-4D97-AF65-F5344CB8AC3E}">
        <p14:creationId xmlns:p14="http://schemas.microsoft.com/office/powerpoint/2010/main" val="2118637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C5B084B-8578-4D58-AFB5-AA51A9BBE89A}" type="datetimeFigureOut">
              <a:rPr lang="en-AU" smtClean="0"/>
              <a:t>17/06/2021</a:t>
            </a:fld>
            <a:endParaRPr lang="en-AU"/>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4415E63-8FF7-4076-BFA2-B096573F24CD}" type="slidenum">
              <a:rPr lang="en-AU" smtClean="0"/>
              <a:t>‹#›</a:t>
            </a:fld>
            <a:endParaRPr lang="en-AU"/>
          </a:p>
        </p:txBody>
      </p:sp>
    </p:spTree>
    <p:extLst>
      <p:ext uri="{BB962C8B-B14F-4D97-AF65-F5344CB8AC3E}">
        <p14:creationId xmlns:p14="http://schemas.microsoft.com/office/powerpoint/2010/main" val="2425777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4415E63-8FF7-4076-BFA2-B096573F24CD}" type="slidenum">
              <a:rPr lang="en-AU" smtClean="0"/>
              <a:t>2</a:t>
            </a:fld>
            <a:endParaRPr lang="en-AU"/>
          </a:p>
        </p:txBody>
      </p:sp>
    </p:spTree>
    <p:extLst>
      <p:ext uri="{BB962C8B-B14F-4D97-AF65-F5344CB8AC3E}">
        <p14:creationId xmlns:p14="http://schemas.microsoft.com/office/powerpoint/2010/main" val="1268547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251A888-25DA-441B-BFEB-1E3AC608A0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68" y="0"/>
            <a:ext cx="9700752" cy="6858000"/>
          </a:xfrm>
          <a:prstGeom prst="rect">
            <a:avLst/>
          </a:prstGeom>
        </p:spPr>
      </p:pic>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70755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A84E8BE-EB29-4E9D-B53F-E9E07D79EC9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239" y="0"/>
            <a:ext cx="9700752"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4CC4F7-55DE-49C4-A66C-6AB02385AFBB}" type="datetime1">
              <a:rPr lang="en-AU" smtClean="0"/>
              <a:t>17/06/2021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2920361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CE369E2-4D4F-4851-8726-F0C11EED9F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9169" y="0"/>
            <a:ext cx="9700752" cy="6858000"/>
          </a:xfrm>
          <a:prstGeom prst="rect">
            <a:avLst/>
          </a:prstGeom>
        </p:spPr>
      </p:pic>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C23C49-9F4F-460E-9924-8CF72787C0B3}" type="datetime1">
              <a:rPr lang="en-AU" smtClean="0"/>
              <a:t>17/06/2021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2090076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08C8F36-9C12-4A87-A1CC-30CC409A388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74" y="-8965"/>
            <a:ext cx="9700752" cy="6858000"/>
          </a:xfrm>
          <a:prstGeom prst="rect">
            <a:avLst/>
          </a:prstGeom>
        </p:spPr>
      </p:pic>
      <p:sp>
        <p:nvSpPr>
          <p:cNvPr id="14" name="TextBox 13"/>
          <p:cNvSpPr txBox="1"/>
          <p:nvPr userDrawn="1"/>
        </p:nvSpPr>
        <p:spPr>
          <a:xfrm>
            <a:off x="390194" y="5782733"/>
            <a:ext cx="3986200" cy="988925"/>
          </a:xfrm>
          <a:prstGeom prst="rect">
            <a:avLst/>
          </a:prstGeom>
          <a:noFill/>
        </p:spPr>
        <p:txBody>
          <a:bodyPr wrap="square" rtlCol="0">
            <a:spAutoFit/>
          </a:bodyPr>
          <a:lstStyle/>
          <a:p>
            <a:pPr>
              <a:lnSpc>
                <a:spcPct val="107000"/>
              </a:lnSpc>
              <a:spcAft>
                <a:spcPts val="0"/>
              </a:spcAft>
            </a:pPr>
            <a:r>
              <a:rPr lang="en-AU" sz="1100" i="1" dirty="0">
                <a:solidFill>
                  <a:srgbClr val="808080"/>
                </a:solidFill>
                <a:latin typeface="Arial" panose="020B0604020202020204" pitchFamily="34" charset="0"/>
                <a:ea typeface="Times New Roman" panose="02020603050405020304" pitchFamily="18" charset="0"/>
                <a:cs typeface="Times New Roman" panose="02020603050405020304" pitchFamily="18" charset="0"/>
              </a:rPr>
              <a:t>YMAC accepts the invitation contained in the </a:t>
            </a:r>
          </a:p>
          <a:p>
            <a:pPr>
              <a:lnSpc>
                <a:spcPct val="107000"/>
              </a:lnSpc>
              <a:spcAft>
                <a:spcPts val="0"/>
              </a:spcAft>
            </a:pPr>
            <a:r>
              <a:rPr lang="en-AU" sz="1100" b="1" i="1" dirty="0">
                <a:solidFill>
                  <a:srgbClr val="808080"/>
                </a:solidFill>
                <a:latin typeface="Arial" panose="020B0604020202020204" pitchFamily="34" charset="0"/>
                <a:ea typeface="Times New Roman" panose="02020603050405020304" pitchFamily="18" charset="0"/>
                <a:cs typeface="Times New Roman" panose="02020603050405020304" pitchFamily="18" charset="0"/>
              </a:rPr>
              <a:t>Statement from the Heart</a:t>
            </a:r>
            <a:r>
              <a:rPr lang="en-AU" sz="1100" i="1" dirty="0">
                <a:solidFill>
                  <a:srgbClr val="808080"/>
                </a:solidFill>
                <a:latin typeface="Arial" panose="020B0604020202020204" pitchFamily="34" charset="0"/>
                <a:ea typeface="Times New Roman" panose="02020603050405020304" pitchFamily="18" charset="0"/>
                <a:cs typeface="Times New Roman" panose="02020603050405020304" pitchFamily="18" charset="0"/>
              </a:rPr>
              <a:t> and will continue to </a:t>
            </a:r>
          </a:p>
          <a:p>
            <a:pPr>
              <a:lnSpc>
                <a:spcPct val="107000"/>
              </a:lnSpc>
              <a:spcAft>
                <a:spcPts val="0"/>
              </a:spcAft>
            </a:pPr>
            <a:r>
              <a:rPr lang="en-AU" sz="1100" i="1" dirty="0">
                <a:solidFill>
                  <a:srgbClr val="808080"/>
                </a:solidFill>
                <a:latin typeface="Arial" panose="020B0604020202020204" pitchFamily="34" charset="0"/>
                <a:ea typeface="Times New Roman" panose="02020603050405020304" pitchFamily="18" charset="0"/>
                <a:cs typeface="Times New Roman" panose="02020603050405020304" pitchFamily="18" charset="0"/>
              </a:rPr>
              <a:t>walk together with Aboriginal and Torres Strait Islander peoples in a movement of the Australian people </a:t>
            </a:r>
          </a:p>
          <a:p>
            <a:pPr>
              <a:lnSpc>
                <a:spcPct val="107000"/>
              </a:lnSpc>
              <a:spcAft>
                <a:spcPts val="0"/>
              </a:spcAft>
            </a:pPr>
            <a:r>
              <a:rPr lang="en-AU" sz="1100" i="1" dirty="0">
                <a:solidFill>
                  <a:srgbClr val="808080"/>
                </a:solidFill>
                <a:latin typeface="Arial" panose="020B0604020202020204" pitchFamily="34" charset="0"/>
                <a:ea typeface="Times New Roman" panose="02020603050405020304" pitchFamily="18" charset="0"/>
                <a:cs typeface="Times New Roman" panose="02020603050405020304" pitchFamily="18" charset="0"/>
              </a:rPr>
              <a:t>for a better future.</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8237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9AFF986-A8A3-460A-9534-1255EDAAF0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239" y="8965"/>
            <a:ext cx="9700752" cy="6858000"/>
          </a:xfrm>
          <a:prstGeom prst="rect">
            <a:avLst/>
          </a:prstGeom>
        </p:spPr>
      </p:pic>
      <p:sp>
        <p:nvSpPr>
          <p:cNvPr id="16" name="Content Placeholder 2">
            <a:extLst>
              <a:ext uri="{FF2B5EF4-FFF2-40B4-BE49-F238E27FC236}">
                <a16:creationId xmlns:a16="http://schemas.microsoft.com/office/drawing/2014/main" id="{B8EFD277-868B-4DE1-BE03-65306B283CE0}"/>
              </a:ext>
            </a:extLst>
          </p:cNvPr>
          <p:cNvSpPr>
            <a:spLocks noGrp="1"/>
          </p:cNvSpPr>
          <p:nvPr>
            <p:ph idx="1"/>
          </p:nvPr>
        </p:nvSpPr>
        <p:spPr>
          <a:xfrm>
            <a:off x="681038" y="1825625"/>
            <a:ext cx="854392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7" name="Date Placeholder 3">
            <a:extLst>
              <a:ext uri="{FF2B5EF4-FFF2-40B4-BE49-F238E27FC236}">
                <a16:creationId xmlns:a16="http://schemas.microsoft.com/office/drawing/2014/main" id="{49B922B4-0FF6-4450-BDCE-D8770EC414EE}"/>
              </a:ext>
            </a:extLst>
          </p:cNvPr>
          <p:cNvSpPr>
            <a:spLocks noGrp="1"/>
          </p:cNvSpPr>
          <p:nvPr>
            <p:ph type="dt" sz="half" idx="10"/>
          </p:nvPr>
        </p:nvSpPr>
        <p:spPr>
          <a:xfrm>
            <a:off x="681038" y="6356351"/>
            <a:ext cx="2228850" cy="365125"/>
          </a:xfrm>
        </p:spPr>
        <p:txBody>
          <a:bodyPr/>
          <a:lstStyle/>
          <a:p>
            <a:fld id="{EB180478-0EA0-4F53-936A-782A244BBAE0}" type="datetime1">
              <a:rPr lang="en-AU" smtClean="0"/>
              <a:t>17/06/2021</a:t>
            </a:fld>
            <a:endParaRPr lang="en-AU"/>
          </a:p>
        </p:txBody>
      </p:sp>
      <p:sp>
        <p:nvSpPr>
          <p:cNvPr id="18" name="Footer Placeholder 4">
            <a:extLst>
              <a:ext uri="{FF2B5EF4-FFF2-40B4-BE49-F238E27FC236}">
                <a16:creationId xmlns:a16="http://schemas.microsoft.com/office/drawing/2014/main" id="{2563CA0A-8BEF-4D91-A028-10FE5B2E43EC}"/>
              </a:ext>
            </a:extLst>
          </p:cNvPr>
          <p:cNvSpPr>
            <a:spLocks noGrp="1"/>
          </p:cNvSpPr>
          <p:nvPr>
            <p:ph type="ftr" sz="quarter" idx="11"/>
          </p:nvPr>
        </p:nvSpPr>
        <p:spPr>
          <a:xfrm>
            <a:off x="3281363" y="6356351"/>
            <a:ext cx="3343275" cy="365125"/>
          </a:xfrm>
        </p:spPr>
        <p:txBody>
          <a:bodyPr/>
          <a:lstStyle/>
          <a:p>
            <a:endParaRPr lang="en-AU"/>
          </a:p>
        </p:txBody>
      </p:sp>
      <p:sp>
        <p:nvSpPr>
          <p:cNvPr id="19" name="Slide Number Placeholder 5">
            <a:extLst>
              <a:ext uri="{FF2B5EF4-FFF2-40B4-BE49-F238E27FC236}">
                <a16:creationId xmlns:a16="http://schemas.microsoft.com/office/drawing/2014/main" id="{196B3B0A-2FD5-44DD-928E-EF8CD93F4FC7}"/>
              </a:ext>
            </a:extLst>
          </p:cNvPr>
          <p:cNvSpPr>
            <a:spLocks noGrp="1"/>
          </p:cNvSpPr>
          <p:nvPr>
            <p:ph type="sldNum" sz="quarter" idx="12"/>
          </p:nvPr>
        </p:nvSpPr>
        <p:spPr>
          <a:xfrm>
            <a:off x="6996113" y="6356351"/>
            <a:ext cx="2228850" cy="365125"/>
          </a:xfrm>
        </p:spPr>
        <p:txBody>
          <a:bodyPr/>
          <a:lstStyle/>
          <a:p>
            <a:fld id="{54945C25-4F82-4312-A409-48AB07A312E5}" type="slidenum">
              <a:rPr lang="en-AU" smtClean="0"/>
              <a:t>‹#›</a:t>
            </a:fld>
            <a:endParaRPr lang="en-AU"/>
          </a:p>
        </p:txBody>
      </p:sp>
      <p:sp>
        <p:nvSpPr>
          <p:cNvPr id="4" name="Title 3">
            <a:extLst>
              <a:ext uri="{FF2B5EF4-FFF2-40B4-BE49-F238E27FC236}">
                <a16:creationId xmlns:a16="http://schemas.microsoft.com/office/drawing/2014/main" id="{BF10C8D4-A267-40DA-870B-6767CD339BDB}"/>
              </a:ext>
            </a:extLst>
          </p:cNvPr>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560845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BB4FCC-9D7C-4A1F-BFFA-5A8F688016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0204" y="8965"/>
            <a:ext cx="9700752" cy="6858000"/>
          </a:xfrm>
          <a:prstGeom prst="rect">
            <a:avLst/>
          </a:prstGeom>
        </p:spPr>
      </p:pic>
      <p:sp>
        <p:nvSpPr>
          <p:cNvPr id="15" name="Title 1">
            <a:extLst>
              <a:ext uri="{FF2B5EF4-FFF2-40B4-BE49-F238E27FC236}">
                <a16:creationId xmlns:a16="http://schemas.microsoft.com/office/drawing/2014/main" id="{D23B9046-C85A-494F-816C-172518C4B7C6}"/>
              </a:ext>
            </a:extLst>
          </p:cNvPr>
          <p:cNvSpPr>
            <a:spLocks noGrp="1"/>
          </p:cNvSpPr>
          <p:nvPr>
            <p:ph type="title"/>
          </p:nvPr>
        </p:nvSpPr>
        <p:spPr>
          <a:xfrm>
            <a:off x="681038" y="365126"/>
            <a:ext cx="8543925" cy="1325563"/>
          </a:xfrm>
        </p:spPr>
        <p:txBody>
          <a:bodyPr/>
          <a:lstStyle/>
          <a:p>
            <a:r>
              <a:rPr lang="en-US"/>
              <a:t>Click to edit Master title style</a:t>
            </a:r>
            <a:endParaRPr lang="en-AU"/>
          </a:p>
        </p:txBody>
      </p:sp>
      <p:sp>
        <p:nvSpPr>
          <p:cNvPr id="16" name="Content Placeholder 2">
            <a:extLst>
              <a:ext uri="{FF2B5EF4-FFF2-40B4-BE49-F238E27FC236}">
                <a16:creationId xmlns:a16="http://schemas.microsoft.com/office/drawing/2014/main" id="{B8EFD277-868B-4DE1-BE03-65306B283CE0}"/>
              </a:ext>
            </a:extLst>
          </p:cNvPr>
          <p:cNvSpPr>
            <a:spLocks noGrp="1"/>
          </p:cNvSpPr>
          <p:nvPr>
            <p:ph idx="1"/>
          </p:nvPr>
        </p:nvSpPr>
        <p:spPr>
          <a:xfrm>
            <a:off x="681038" y="1825625"/>
            <a:ext cx="854392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7" name="Date Placeholder 3">
            <a:extLst>
              <a:ext uri="{FF2B5EF4-FFF2-40B4-BE49-F238E27FC236}">
                <a16:creationId xmlns:a16="http://schemas.microsoft.com/office/drawing/2014/main" id="{49B922B4-0FF6-4450-BDCE-D8770EC414EE}"/>
              </a:ext>
            </a:extLst>
          </p:cNvPr>
          <p:cNvSpPr>
            <a:spLocks noGrp="1"/>
          </p:cNvSpPr>
          <p:nvPr>
            <p:ph type="dt" sz="half" idx="10"/>
          </p:nvPr>
        </p:nvSpPr>
        <p:spPr>
          <a:xfrm>
            <a:off x="681038" y="6356351"/>
            <a:ext cx="2228850" cy="365125"/>
          </a:xfrm>
        </p:spPr>
        <p:txBody>
          <a:bodyPr/>
          <a:lstStyle/>
          <a:p>
            <a:fld id="{C905C32D-58BF-47F6-8A19-5C454374776F}" type="datetime1">
              <a:rPr lang="en-AU" smtClean="0"/>
              <a:t>17/06/2021</a:t>
            </a:fld>
            <a:endParaRPr lang="en-AU"/>
          </a:p>
        </p:txBody>
      </p:sp>
      <p:sp>
        <p:nvSpPr>
          <p:cNvPr id="18" name="Footer Placeholder 4">
            <a:extLst>
              <a:ext uri="{FF2B5EF4-FFF2-40B4-BE49-F238E27FC236}">
                <a16:creationId xmlns:a16="http://schemas.microsoft.com/office/drawing/2014/main" id="{2563CA0A-8BEF-4D91-A028-10FE5B2E43EC}"/>
              </a:ext>
            </a:extLst>
          </p:cNvPr>
          <p:cNvSpPr>
            <a:spLocks noGrp="1"/>
          </p:cNvSpPr>
          <p:nvPr>
            <p:ph type="ftr" sz="quarter" idx="11"/>
          </p:nvPr>
        </p:nvSpPr>
        <p:spPr>
          <a:xfrm>
            <a:off x="3281363" y="6356351"/>
            <a:ext cx="3343275" cy="365125"/>
          </a:xfrm>
        </p:spPr>
        <p:txBody>
          <a:bodyPr/>
          <a:lstStyle/>
          <a:p>
            <a:endParaRPr lang="en-AU"/>
          </a:p>
        </p:txBody>
      </p:sp>
      <p:sp>
        <p:nvSpPr>
          <p:cNvPr id="19" name="Slide Number Placeholder 5">
            <a:extLst>
              <a:ext uri="{FF2B5EF4-FFF2-40B4-BE49-F238E27FC236}">
                <a16:creationId xmlns:a16="http://schemas.microsoft.com/office/drawing/2014/main" id="{196B3B0A-2FD5-44DD-928E-EF8CD93F4FC7}"/>
              </a:ext>
            </a:extLst>
          </p:cNvPr>
          <p:cNvSpPr>
            <a:spLocks noGrp="1"/>
          </p:cNvSpPr>
          <p:nvPr>
            <p:ph type="sldNum" sz="quarter" idx="12"/>
          </p:nvPr>
        </p:nvSpPr>
        <p:spPr>
          <a:xfrm>
            <a:off x="6996113" y="6356351"/>
            <a:ext cx="2228850" cy="365125"/>
          </a:xfrm>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35098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E4ED60-DCD9-4897-AAE1-D22B07943E43}" type="datetime1">
              <a:rPr lang="en-AU" smtClean="0"/>
              <a:t>17/06/2021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2747754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CFBFD8-6FF4-41A5-B15D-469A3AEEAE59}" type="datetime1">
              <a:rPr lang="en-AU" smtClean="0"/>
              <a:t>17/06/2021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2579182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169BC2E-E96F-4836-9514-70CC5D7795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239" y="0"/>
            <a:ext cx="9700752"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3ADBEF-1C5A-4EAB-9CFF-B9E831AEEBF7}" type="datetime1">
              <a:rPr lang="en-AU" smtClean="0"/>
              <a:t>17/06/2021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376402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84291EB-6A8A-4482-B008-6AC33ACF3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239" y="0"/>
            <a:ext cx="9700752" cy="6858000"/>
          </a:xfrm>
          <a:prstGeom prst="rect">
            <a:avLst/>
          </a:prstGeom>
        </p:spPr>
      </p:pic>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487556-8984-4638-AF1F-8D49C7444BA6}" type="datetime1">
              <a:rPr lang="en-AU" smtClean="0"/>
              <a:t>17/06/2021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151528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CA29654-B639-4C30-B16F-6457DC9686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0203" y="0"/>
            <a:ext cx="9700752"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36F7A7-12BC-4A01-843E-6EABD96FEBAF}" type="datetime1">
              <a:rPr lang="en-AU" smtClean="0"/>
              <a:t>17/06/2021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42889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4D657A9-F45F-4152-A941-9F0EB51D65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0204" y="0"/>
            <a:ext cx="9700752" cy="6858000"/>
          </a:xfrm>
          <a:prstGeom prst="rect">
            <a:avLst/>
          </a:prstGeom>
        </p:spPr>
      </p:pic>
      <p:sp>
        <p:nvSpPr>
          <p:cNvPr id="2" name="Date Placeholder 1"/>
          <p:cNvSpPr>
            <a:spLocks noGrp="1"/>
          </p:cNvSpPr>
          <p:nvPr>
            <p:ph type="dt" sz="half" idx="10"/>
          </p:nvPr>
        </p:nvSpPr>
        <p:spPr/>
        <p:txBody>
          <a:bodyPr/>
          <a:lstStyle/>
          <a:p>
            <a:fld id="{88F434A2-B18E-4BA1-8BA8-6C0006C7C772}" type="datetime1">
              <a:rPr lang="en-AU" smtClean="0"/>
              <a:t>17/06/2021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263118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D361EE6-5941-4115-922A-8A25FE0072D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1239" y="0"/>
            <a:ext cx="9700752" cy="6858000"/>
          </a:xfrm>
          <a:prstGeom prst="rect">
            <a:avLst/>
          </a:prstGeom>
        </p:spPr>
      </p:pic>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ED9FCB-7736-411B-A5CF-1CB1F2A11C72}" type="datetime1">
              <a:rPr lang="en-AU" smtClean="0"/>
              <a:t>17/06/2021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3663812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7CBC7FB-F8E6-4938-B9A8-2102E9B09A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0204" y="0"/>
            <a:ext cx="9700752" cy="6858000"/>
          </a:xfrm>
          <a:prstGeom prst="rect">
            <a:avLst/>
          </a:prstGeom>
        </p:spPr>
      </p:pic>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CD3DBC-8590-4870-AE9E-1B7AC9F4779B}" type="datetime1">
              <a:rPr lang="en-AU" smtClean="0"/>
              <a:t>17/06/2021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4945C25-4F82-4312-A409-48AB07A312E5}" type="slidenum">
              <a:rPr lang="en-AU" smtClean="0"/>
              <a:t>‹#›</a:t>
            </a:fld>
            <a:endParaRPr lang="en-AU"/>
          </a:p>
        </p:txBody>
      </p:sp>
    </p:spTree>
    <p:extLst>
      <p:ext uri="{BB962C8B-B14F-4D97-AF65-F5344CB8AC3E}">
        <p14:creationId xmlns:p14="http://schemas.microsoft.com/office/powerpoint/2010/main" val="3205883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F52EC-FFE5-4807-A118-E36A9DE1FD60}" type="datetime1">
              <a:rPr lang="en-AU" smtClean="0"/>
              <a:t>17/06/2021</a:t>
            </a:fld>
            <a:endParaRPr lang="en-A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45C25-4F82-4312-A409-48AB07A312E5}" type="slidenum">
              <a:rPr lang="en-AU" smtClean="0"/>
              <a:t>‹#›</a:t>
            </a:fld>
            <a:endParaRPr lang="en-AU"/>
          </a:p>
        </p:txBody>
      </p:sp>
    </p:spTree>
    <p:extLst>
      <p:ext uri="{BB962C8B-B14F-4D97-AF65-F5344CB8AC3E}">
        <p14:creationId xmlns:p14="http://schemas.microsoft.com/office/powerpoint/2010/main" val="241220948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49" r:id="rId13"/>
    <p:sldLayoutId id="2147483658"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mailto:ausher@ymac.org.au" TargetMode="External"/><Relationship Id="rId2" Type="http://schemas.openxmlformats.org/officeDocument/2006/relationships/hyperlink" Target="mailto:b.stjames@rrkac.org.au" TargetMode="Externa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74350" y="1906266"/>
            <a:ext cx="4175192" cy="707886"/>
          </a:xfrm>
          <a:prstGeom prst="rect">
            <a:avLst/>
          </a:prstGeom>
          <a:noFill/>
        </p:spPr>
        <p:txBody>
          <a:bodyPr wrap="square" rtlCol="0">
            <a:spAutoFit/>
          </a:bodyPr>
          <a:lstStyle/>
          <a:p>
            <a:r>
              <a:rPr lang="en-AU" sz="4000" dirty="0">
                <a:solidFill>
                  <a:prstClr val="white"/>
                </a:solidFill>
                <a:latin typeface="Arial" panose="020B0604020202020204" pitchFamily="34" charset="0"/>
                <a:cs typeface="Arial" panose="020B0604020202020204" pitchFamily="34" charset="0"/>
              </a:rPr>
              <a:t>YMAC &amp; RRKAC</a:t>
            </a:r>
          </a:p>
        </p:txBody>
      </p:sp>
      <p:sp>
        <p:nvSpPr>
          <p:cNvPr id="6" name="TextBox 5"/>
          <p:cNvSpPr txBox="1"/>
          <p:nvPr/>
        </p:nvSpPr>
        <p:spPr>
          <a:xfrm>
            <a:off x="4687192" y="2805043"/>
            <a:ext cx="4069315" cy="1569660"/>
          </a:xfrm>
          <a:prstGeom prst="rect">
            <a:avLst/>
          </a:prstGeom>
          <a:noFill/>
        </p:spPr>
        <p:txBody>
          <a:bodyPr wrap="square" rtlCol="0">
            <a:spAutoFit/>
          </a:bodyPr>
          <a:lstStyle/>
          <a:p>
            <a:r>
              <a:rPr lang="en-AU" sz="3200" dirty="0">
                <a:solidFill>
                  <a:prstClr val="white"/>
                </a:solidFill>
                <a:latin typeface="Arial" panose="020B0604020202020204" pitchFamily="34" charset="0"/>
                <a:cs typeface="Arial" panose="020B0604020202020204" pitchFamily="34" charset="0"/>
              </a:rPr>
              <a:t>Joint Return of Materials Presentation</a:t>
            </a:r>
          </a:p>
        </p:txBody>
      </p:sp>
      <p:sp>
        <p:nvSpPr>
          <p:cNvPr id="7" name="TextBox 6"/>
          <p:cNvSpPr txBox="1"/>
          <p:nvPr/>
        </p:nvSpPr>
        <p:spPr>
          <a:xfrm>
            <a:off x="4687192" y="4540426"/>
            <a:ext cx="2904285" cy="830997"/>
          </a:xfrm>
          <a:prstGeom prst="rect">
            <a:avLst/>
          </a:prstGeom>
          <a:noFill/>
        </p:spPr>
        <p:txBody>
          <a:bodyPr wrap="square" rtlCol="0">
            <a:spAutoFit/>
          </a:bodyPr>
          <a:lstStyle/>
          <a:p>
            <a:r>
              <a:rPr lang="en-AU" sz="2400" dirty="0">
                <a:solidFill>
                  <a:prstClr val="white"/>
                </a:solidFill>
                <a:latin typeface="Arial" panose="020B0604020202020204" pitchFamily="34" charset="0"/>
                <a:cs typeface="Arial" panose="020B0604020202020204" pitchFamily="34" charset="0"/>
              </a:rPr>
              <a:t>June 3 2021 </a:t>
            </a:r>
          </a:p>
          <a:p>
            <a:r>
              <a:rPr lang="en-AU" sz="2400" dirty="0">
                <a:solidFill>
                  <a:prstClr val="white"/>
                </a:solidFill>
                <a:latin typeface="Arial" panose="020B0604020202020204" pitchFamily="34" charset="0"/>
                <a:cs typeface="Arial" panose="020B0604020202020204" pitchFamily="34" charset="0"/>
              </a:rPr>
              <a:t>11:30 – 12:00pm</a:t>
            </a:r>
          </a:p>
        </p:txBody>
      </p:sp>
      <p:pic>
        <p:nvPicPr>
          <p:cNvPr id="3" name="Picture 2" descr="A picture containing chart&#10;&#10;Description automatically generated">
            <a:extLst>
              <a:ext uri="{FF2B5EF4-FFF2-40B4-BE49-F238E27FC236}">
                <a16:creationId xmlns:a16="http://schemas.microsoft.com/office/drawing/2014/main" id="{EC6980A5-2886-4AC4-BAD3-4E83F18AEF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08" y="3821092"/>
            <a:ext cx="3283166" cy="1550331"/>
          </a:xfrm>
          <a:prstGeom prst="rect">
            <a:avLst/>
          </a:prstGeom>
        </p:spPr>
      </p:pic>
    </p:spTree>
    <p:extLst>
      <p:ext uri="{BB962C8B-B14F-4D97-AF65-F5344CB8AC3E}">
        <p14:creationId xmlns:p14="http://schemas.microsoft.com/office/powerpoint/2010/main" val="3716293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BF00A-EB46-4F64-A093-FFF57B170178}"/>
              </a:ext>
            </a:extLst>
          </p:cNvPr>
          <p:cNvSpPr>
            <a:spLocks noGrp="1"/>
          </p:cNvSpPr>
          <p:nvPr>
            <p:ph type="title"/>
          </p:nvPr>
        </p:nvSpPr>
        <p:spPr>
          <a:xfrm>
            <a:off x="681038" y="365126"/>
            <a:ext cx="8543925" cy="1325563"/>
          </a:xfrm>
        </p:spPr>
        <p:txBody>
          <a:bodyPr>
            <a:normAutofit/>
          </a:bodyPr>
          <a:lstStyle/>
          <a:p>
            <a:r>
              <a:rPr lang="en-US" sz="3600" dirty="0"/>
              <a:t>Consultation Process</a:t>
            </a:r>
            <a:endParaRPr lang="en-AU" sz="3600" dirty="0"/>
          </a:p>
        </p:txBody>
      </p:sp>
      <p:sp>
        <p:nvSpPr>
          <p:cNvPr id="3" name="Content Placeholder 2">
            <a:extLst>
              <a:ext uri="{FF2B5EF4-FFF2-40B4-BE49-F238E27FC236}">
                <a16:creationId xmlns:a16="http://schemas.microsoft.com/office/drawing/2014/main" id="{A23021F0-BCAC-43F0-9693-8A211107F140}"/>
              </a:ext>
            </a:extLst>
          </p:cNvPr>
          <p:cNvSpPr>
            <a:spLocks noGrp="1"/>
          </p:cNvSpPr>
          <p:nvPr>
            <p:ph idx="1"/>
          </p:nvPr>
        </p:nvSpPr>
        <p:spPr/>
        <p:txBody>
          <a:bodyPr>
            <a:normAutofit lnSpcReduction="10000"/>
          </a:bodyPr>
          <a:lstStyle/>
          <a:p>
            <a:pPr marL="0" indent="0">
              <a:buNone/>
            </a:pPr>
            <a:r>
              <a:rPr lang="en-US" sz="2200" u="sng" dirty="0"/>
              <a:t>Workshop 3:</a:t>
            </a:r>
            <a:r>
              <a:rPr lang="en-US" sz="2200" dirty="0"/>
              <a:t> 19-20 September 2018</a:t>
            </a:r>
          </a:p>
          <a:p>
            <a:pPr marL="0" indent="0">
              <a:buNone/>
            </a:pPr>
            <a:r>
              <a:rPr lang="en-US" sz="2200" dirty="0"/>
              <a:t>Day 1 (1 YMAC staff and 1 RRK staff and 5/6 RRK people)</a:t>
            </a:r>
          </a:p>
          <a:p>
            <a:r>
              <a:rPr lang="en-US" sz="2200" dirty="0"/>
              <a:t>Was a discussion around male restricted information held with knowledgeable RRK men and decisions made around the storage, management and access of such information. </a:t>
            </a:r>
          </a:p>
          <a:p>
            <a:pPr marL="0" indent="0">
              <a:buNone/>
            </a:pPr>
            <a:r>
              <a:rPr lang="en-US" sz="2200" dirty="0"/>
              <a:t>Day 2 (1 YMAC staff and a total of 10 RRK people)</a:t>
            </a:r>
          </a:p>
          <a:p>
            <a:r>
              <a:rPr lang="en-US" sz="2200" dirty="0"/>
              <a:t>This day was one on one family consultations to discuss family and genealogical information and how to return that in the most culturally appropriate way. </a:t>
            </a:r>
          </a:p>
          <a:p>
            <a:r>
              <a:rPr lang="en-US" sz="2200" dirty="0"/>
              <a:t>The outcome was that family information went back to the family, and it was for them to provide a copy to RRKAC at a later date, if they wished. This was later amended at the wishes of the RRK community which became challenging.</a:t>
            </a:r>
          </a:p>
          <a:p>
            <a:endParaRPr lang="en-AU" dirty="0"/>
          </a:p>
        </p:txBody>
      </p:sp>
      <p:sp>
        <p:nvSpPr>
          <p:cNvPr id="6" name="Slide Number Placeholder 5">
            <a:extLst>
              <a:ext uri="{FF2B5EF4-FFF2-40B4-BE49-F238E27FC236}">
                <a16:creationId xmlns:a16="http://schemas.microsoft.com/office/drawing/2014/main" id="{CB92C21C-5FC0-4BA7-B8C3-3071ADCF2C8C}"/>
              </a:ext>
            </a:extLst>
          </p:cNvPr>
          <p:cNvSpPr>
            <a:spLocks noGrp="1"/>
          </p:cNvSpPr>
          <p:nvPr>
            <p:ph type="sldNum" sz="quarter" idx="12"/>
          </p:nvPr>
        </p:nvSpPr>
        <p:spPr/>
        <p:txBody>
          <a:bodyPr/>
          <a:lstStyle/>
          <a:p>
            <a:fld id="{54945C25-4F82-4312-A409-48AB07A312E5}" type="slidenum">
              <a:rPr lang="en-AU" smtClean="0"/>
              <a:t>10</a:t>
            </a:fld>
            <a:endParaRPr lang="en-AU"/>
          </a:p>
        </p:txBody>
      </p:sp>
      <p:pic>
        <p:nvPicPr>
          <p:cNvPr id="7" name="Picture 6">
            <a:extLst>
              <a:ext uri="{FF2B5EF4-FFF2-40B4-BE49-F238E27FC236}">
                <a16:creationId xmlns:a16="http://schemas.microsoft.com/office/drawing/2014/main" id="{1E71F528-E13C-4011-8ABF-70E03E0267A5}"/>
              </a:ext>
            </a:extLst>
          </p:cNvPr>
          <p:cNvPicPr>
            <a:picLocks noChangeAspect="1"/>
          </p:cNvPicPr>
          <p:nvPr/>
        </p:nvPicPr>
        <p:blipFill>
          <a:blip r:embed="rId2"/>
          <a:stretch>
            <a:fillRect/>
          </a:stretch>
        </p:blipFill>
        <p:spPr>
          <a:xfrm>
            <a:off x="430117" y="6002752"/>
            <a:ext cx="1499746" cy="707197"/>
          </a:xfrm>
          <a:prstGeom prst="rect">
            <a:avLst/>
          </a:prstGeom>
        </p:spPr>
      </p:pic>
    </p:spTree>
    <p:extLst>
      <p:ext uri="{BB962C8B-B14F-4D97-AF65-F5344CB8AC3E}">
        <p14:creationId xmlns:p14="http://schemas.microsoft.com/office/powerpoint/2010/main" val="3796740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The policy document was based on the three outcome reports from the three sets of workshops.</a:t>
            </a:r>
          </a:p>
          <a:p>
            <a:r>
              <a:rPr lang="en-US" sz="2200" dirty="0"/>
              <a:t>The whole idea of the policy and doing the workshops was for Robe River Kuruma People to make the decision about how they wanted their materials managed going into the future.</a:t>
            </a:r>
          </a:p>
          <a:p>
            <a:r>
              <a:rPr lang="en-US" sz="2200" dirty="0"/>
              <a:t>It was written collaboratively by the RRKAC Member Services and Operations Manager and YMAC Research Manager, as resolved by the Committee in Workshop two. </a:t>
            </a:r>
          </a:p>
          <a:p>
            <a:r>
              <a:rPr lang="en-US" sz="2200" dirty="0"/>
              <a:t>The writing of the policy started in October 2018 (after the last set of workshops) and took approximately 12 weeks to get to a final draft after going to the RRK Board and HAC for comment.</a:t>
            </a:r>
          </a:p>
        </p:txBody>
      </p:sp>
      <p:sp>
        <p:nvSpPr>
          <p:cNvPr id="5" name="Slide Number Placeholder 4"/>
          <p:cNvSpPr>
            <a:spLocks noGrp="1"/>
          </p:cNvSpPr>
          <p:nvPr>
            <p:ph type="sldNum" sz="quarter" idx="12"/>
          </p:nvPr>
        </p:nvSpPr>
        <p:spPr/>
        <p:txBody>
          <a:bodyPr/>
          <a:lstStyle/>
          <a:p>
            <a:fld id="{54945C25-4F82-4312-A409-48AB07A312E5}" type="slidenum">
              <a:rPr lang="en-AU" smtClean="0"/>
              <a:t>11</a:t>
            </a:fld>
            <a:endParaRPr lang="en-AU"/>
          </a:p>
        </p:txBody>
      </p:sp>
      <p:sp>
        <p:nvSpPr>
          <p:cNvPr id="6" name="Title 5"/>
          <p:cNvSpPr>
            <a:spLocks noGrp="1"/>
          </p:cNvSpPr>
          <p:nvPr>
            <p:ph type="title"/>
          </p:nvPr>
        </p:nvSpPr>
        <p:spPr/>
        <p:txBody>
          <a:bodyPr>
            <a:normAutofit/>
          </a:bodyPr>
          <a:lstStyle/>
          <a:p>
            <a:r>
              <a:rPr lang="en-US" sz="3600" dirty="0"/>
              <a:t>Policy</a:t>
            </a:r>
            <a:endParaRPr lang="en-AU" sz="3600" dirty="0"/>
          </a:p>
        </p:txBody>
      </p:sp>
      <p:pic>
        <p:nvPicPr>
          <p:cNvPr id="8" name="Picture 7">
            <a:extLst>
              <a:ext uri="{FF2B5EF4-FFF2-40B4-BE49-F238E27FC236}">
                <a16:creationId xmlns:a16="http://schemas.microsoft.com/office/drawing/2014/main" id="{DE05040F-4E6F-45D3-92C7-99BE6FE829D6}"/>
              </a:ext>
            </a:extLst>
          </p:cNvPr>
          <p:cNvPicPr>
            <a:picLocks noChangeAspect="1"/>
          </p:cNvPicPr>
          <p:nvPr/>
        </p:nvPicPr>
        <p:blipFill>
          <a:blip r:embed="rId2"/>
          <a:stretch>
            <a:fillRect/>
          </a:stretch>
        </p:blipFill>
        <p:spPr>
          <a:xfrm>
            <a:off x="510016" y="5913059"/>
            <a:ext cx="1499746" cy="707197"/>
          </a:xfrm>
          <a:prstGeom prst="rect">
            <a:avLst/>
          </a:prstGeom>
        </p:spPr>
      </p:pic>
    </p:spTree>
    <p:extLst>
      <p:ext uri="{BB962C8B-B14F-4D97-AF65-F5344CB8AC3E}">
        <p14:creationId xmlns:p14="http://schemas.microsoft.com/office/powerpoint/2010/main" val="352778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It was imperative that the RRK community felt safety in the policy and that it reflected the cultural protocols that had been discussed at the workshops and in other meetings.</a:t>
            </a:r>
          </a:p>
          <a:p>
            <a:r>
              <a:rPr lang="en-US" sz="2200" dirty="0"/>
              <a:t>An example was the Male restricted materials </a:t>
            </a:r>
          </a:p>
          <a:p>
            <a:pPr marL="0" indent="0">
              <a:buNone/>
            </a:pPr>
            <a:r>
              <a:rPr lang="en-US" sz="1600" b="0" i="0" dirty="0">
                <a:effectLst/>
                <a:latin typeface="Arial" panose="020B0604020202020204" pitchFamily="34" charset="0"/>
              </a:rPr>
              <a:t>Information will be held by RRKAC confidentially and RRKAC will allow access to the material by authorised men. RRKAC will hold a register of authorised men, which will be reviewed annually by the Heritage Advisory Committee (HAC).Workshop attendees in the Male restricted session advised that RRKAC should store the Male Restricted reports under lock and key and electronically on a password encrypted computer. RRKAC will keep a sign in register of all Male Initiated RRK people who access the restricted materials. </a:t>
            </a:r>
          </a:p>
          <a:p>
            <a:pPr marL="0" indent="0">
              <a:buNone/>
            </a:pPr>
            <a:r>
              <a:rPr lang="en-US" sz="1600" b="0" i="0" dirty="0">
                <a:effectLst/>
                <a:latin typeface="Arial" panose="020B0604020202020204" pitchFamily="34" charset="0"/>
              </a:rPr>
              <a:t>A Male RRK person who wants to access the materials must have written permission from the senior male elder in their family. RRKAC will also require verbal confirmation from the relevant Elder.</a:t>
            </a:r>
          </a:p>
          <a:p>
            <a:pPr marL="0" indent="0">
              <a:buNone/>
            </a:pPr>
            <a:endParaRPr lang="en-US" sz="2200" dirty="0"/>
          </a:p>
        </p:txBody>
      </p:sp>
      <p:sp>
        <p:nvSpPr>
          <p:cNvPr id="5" name="Slide Number Placeholder 4"/>
          <p:cNvSpPr>
            <a:spLocks noGrp="1"/>
          </p:cNvSpPr>
          <p:nvPr>
            <p:ph type="sldNum" sz="quarter" idx="12"/>
          </p:nvPr>
        </p:nvSpPr>
        <p:spPr/>
        <p:txBody>
          <a:bodyPr/>
          <a:lstStyle/>
          <a:p>
            <a:fld id="{54945C25-4F82-4312-A409-48AB07A312E5}" type="slidenum">
              <a:rPr lang="en-AU" smtClean="0"/>
              <a:t>12</a:t>
            </a:fld>
            <a:endParaRPr lang="en-AU"/>
          </a:p>
        </p:txBody>
      </p:sp>
      <p:sp>
        <p:nvSpPr>
          <p:cNvPr id="6" name="Title 5"/>
          <p:cNvSpPr>
            <a:spLocks noGrp="1"/>
          </p:cNvSpPr>
          <p:nvPr>
            <p:ph type="title"/>
          </p:nvPr>
        </p:nvSpPr>
        <p:spPr/>
        <p:txBody>
          <a:bodyPr>
            <a:normAutofit/>
          </a:bodyPr>
          <a:lstStyle/>
          <a:p>
            <a:r>
              <a:rPr lang="en-US" sz="3600" dirty="0"/>
              <a:t>Policy</a:t>
            </a:r>
            <a:endParaRPr lang="en-AU" sz="3600" dirty="0"/>
          </a:p>
        </p:txBody>
      </p:sp>
      <p:pic>
        <p:nvPicPr>
          <p:cNvPr id="8" name="Picture 7">
            <a:extLst>
              <a:ext uri="{FF2B5EF4-FFF2-40B4-BE49-F238E27FC236}">
                <a16:creationId xmlns:a16="http://schemas.microsoft.com/office/drawing/2014/main" id="{DE05040F-4E6F-45D3-92C7-99BE6FE829D6}"/>
              </a:ext>
            </a:extLst>
          </p:cNvPr>
          <p:cNvPicPr>
            <a:picLocks noChangeAspect="1"/>
          </p:cNvPicPr>
          <p:nvPr/>
        </p:nvPicPr>
        <p:blipFill>
          <a:blip r:embed="rId2"/>
          <a:stretch>
            <a:fillRect/>
          </a:stretch>
        </p:blipFill>
        <p:spPr>
          <a:xfrm>
            <a:off x="510016" y="5913059"/>
            <a:ext cx="1499746" cy="707197"/>
          </a:xfrm>
          <a:prstGeom prst="rect">
            <a:avLst/>
          </a:prstGeom>
        </p:spPr>
      </p:pic>
    </p:spTree>
    <p:extLst>
      <p:ext uri="{BB962C8B-B14F-4D97-AF65-F5344CB8AC3E}">
        <p14:creationId xmlns:p14="http://schemas.microsoft.com/office/powerpoint/2010/main" val="481769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200" dirty="0"/>
              <a:t>At a Robe River Kuruma Annual General Meeting and Common Law Holders meeting in April 2019, YMAC presented a breakdown of the </a:t>
            </a:r>
            <a:r>
              <a:rPr lang="en-US" sz="2200" dirty="0" err="1"/>
              <a:t>RoM</a:t>
            </a:r>
            <a:r>
              <a:rPr lang="en-US" sz="2200" dirty="0"/>
              <a:t> project for the community to consider.</a:t>
            </a:r>
          </a:p>
          <a:p>
            <a:r>
              <a:rPr lang="en-US" sz="2200" dirty="0"/>
              <a:t> At a further Common Law Holders Meeting in November 2019 another presentation was provided in order for the group to ratify the collaborative process followed by RRKAC and YMAC and the draft policy, which they did.</a:t>
            </a:r>
          </a:p>
          <a:p>
            <a:r>
              <a:rPr lang="en-US" sz="2200" dirty="0"/>
              <a:t>The policy was finalised and approved by RRKAC in December 2019.</a:t>
            </a:r>
          </a:p>
          <a:p>
            <a:r>
              <a:rPr lang="en-US" sz="2200" dirty="0"/>
              <a:t>In January 2020, the index and materials were provided to RRKAC.</a:t>
            </a:r>
          </a:p>
          <a:p>
            <a:r>
              <a:rPr lang="en-US" sz="2200" dirty="0"/>
              <a:t>Personal returns had been occurring through (and before) the </a:t>
            </a:r>
            <a:r>
              <a:rPr lang="en-US" sz="2200" dirty="0" err="1"/>
              <a:t>RoM</a:t>
            </a:r>
            <a:r>
              <a:rPr lang="en-US" sz="2200" dirty="0"/>
              <a:t> process and continue to occur now.</a:t>
            </a:r>
          </a:p>
        </p:txBody>
      </p:sp>
      <p:sp>
        <p:nvSpPr>
          <p:cNvPr id="5" name="Slide Number Placeholder 4"/>
          <p:cNvSpPr>
            <a:spLocks noGrp="1"/>
          </p:cNvSpPr>
          <p:nvPr>
            <p:ph type="sldNum" sz="quarter" idx="12"/>
          </p:nvPr>
        </p:nvSpPr>
        <p:spPr/>
        <p:txBody>
          <a:bodyPr/>
          <a:lstStyle/>
          <a:p>
            <a:fld id="{54945C25-4F82-4312-A409-48AB07A312E5}" type="slidenum">
              <a:rPr lang="en-AU" smtClean="0"/>
              <a:t>13</a:t>
            </a:fld>
            <a:endParaRPr lang="en-AU"/>
          </a:p>
        </p:txBody>
      </p:sp>
      <p:sp>
        <p:nvSpPr>
          <p:cNvPr id="6" name="Title 5"/>
          <p:cNvSpPr>
            <a:spLocks noGrp="1"/>
          </p:cNvSpPr>
          <p:nvPr>
            <p:ph type="title"/>
          </p:nvPr>
        </p:nvSpPr>
        <p:spPr/>
        <p:txBody>
          <a:bodyPr/>
          <a:lstStyle/>
          <a:p>
            <a:r>
              <a:rPr lang="en-US" dirty="0"/>
              <a:t>Finalisation of Return</a:t>
            </a:r>
            <a:endParaRPr lang="en-AU" dirty="0"/>
          </a:p>
        </p:txBody>
      </p:sp>
      <p:pic>
        <p:nvPicPr>
          <p:cNvPr id="7" name="Picture 6">
            <a:extLst>
              <a:ext uri="{FF2B5EF4-FFF2-40B4-BE49-F238E27FC236}">
                <a16:creationId xmlns:a16="http://schemas.microsoft.com/office/drawing/2014/main" id="{26A29699-9D87-42BF-A990-A837ACF6FC60}"/>
              </a:ext>
            </a:extLst>
          </p:cNvPr>
          <p:cNvPicPr>
            <a:picLocks noChangeAspect="1"/>
          </p:cNvPicPr>
          <p:nvPr/>
        </p:nvPicPr>
        <p:blipFill>
          <a:blip r:embed="rId2"/>
          <a:stretch>
            <a:fillRect/>
          </a:stretch>
        </p:blipFill>
        <p:spPr>
          <a:xfrm>
            <a:off x="492261" y="5954354"/>
            <a:ext cx="1499746" cy="707197"/>
          </a:xfrm>
          <a:prstGeom prst="rect">
            <a:avLst/>
          </a:prstGeom>
        </p:spPr>
      </p:pic>
    </p:spTree>
    <p:extLst>
      <p:ext uri="{BB962C8B-B14F-4D97-AF65-F5344CB8AC3E}">
        <p14:creationId xmlns:p14="http://schemas.microsoft.com/office/powerpoint/2010/main" val="3956436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From the commencement of our discussions at a PBC and community level, to the time of ratifying the final policy was almost 2 years.</a:t>
            </a:r>
          </a:p>
          <a:p>
            <a:r>
              <a:rPr lang="en-US" sz="2200" dirty="0"/>
              <a:t>During this time there was many conversations held outside of the three YMAC facilitated workshops.</a:t>
            </a:r>
          </a:p>
          <a:p>
            <a:r>
              <a:rPr lang="en-US" sz="2200" dirty="0"/>
              <a:t>There was a shift in community views about the long-term use of the materials. RRK people acknowledged and embraced the significant importance of the material being held collectively. There was a need to amend the policy regarding return of family information. The community shared a desire to see all of the materials held by RRKAC for storage and safekeeping – like a bank. This meant a requirement from YMAC to go back to the community to amend the resolution.</a:t>
            </a:r>
          </a:p>
        </p:txBody>
      </p:sp>
      <p:sp>
        <p:nvSpPr>
          <p:cNvPr id="5" name="Slide Number Placeholder 4"/>
          <p:cNvSpPr>
            <a:spLocks noGrp="1"/>
          </p:cNvSpPr>
          <p:nvPr>
            <p:ph type="sldNum" sz="quarter" idx="12"/>
          </p:nvPr>
        </p:nvSpPr>
        <p:spPr/>
        <p:txBody>
          <a:bodyPr/>
          <a:lstStyle/>
          <a:p>
            <a:fld id="{54945C25-4F82-4312-A409-48AB07A312E5}" type="slidenum">
              <a:rPr lang="en-AU" smtClean="0"/>
              <a:t>14</a:t>
            </a:fld>
            <a:endParaRPr lang="en-AU"/>
          </a:p>
        </p:txBody>
      </p:sp>
      <p:sp>
        <p:nvSpPr>
          <p:cNvPr id="6" name="Title 5"/>
          <p:cNvSpPr>
            <a:spLocks noGrp="1"/>
          </p:cNvSpPr>
          <p:nvPr>
            <p:ph type="title"/>
          </p:nvPr>
        </p:nvSpPr>
        <p:spPr/>
        <p:txBody>
          <a:bodyPr>
            <a:normAutofit/>
          </a:bodyPr>
          <a:lstStyle/>
          <a:p>
            <a:r>
              <a:rPr lang="en-US" sz="3600" dirty="0"/>
              <a:t>Delay in Community Ratification</a:t>
            </a:r>
            <a:endParaRPr lang="en-AU" sz="3600" dirty="0"/>
          </a:p>
        </p:txBody>
      </p:sp>
      <p:pic>
        <p:nvPicPr>
          <p:cNvPr id="8" name="Picture 7">
            <a:extLst>
              <a:ext uri="{FF2B5EF4-FFF2-40B4-BE49-F238E27FC236}">
                <a16:creationId xmlns:a16="http://schemas.microsoft.com/office/drawing/2014/main" id="{DE05040F-4E6F-45D3-92C7-99BE6FE829D6}"/>
              </a:ext>
            </a:extLst>
          </p:cNvPr>
          <p:cNvPicPr>
            <a:picLocks noChangeAspect="1"/>
          </p:cNvPicPr>
          <p:nvPr/>
        </p:nvPicPr>
        <p:blipFill>
          <a:blip r:embed="rId2"/>
          <a:stretch>
            <a:fillRect/>
          </a:stretch>
        </p:blipFill>
        <p:spPr>
          <a:xfrm>
            <a:off x="403484" y="6014279"/>
            <a:ext cx="1499746" cy="707197"/>
          </a:xfrm>
          <a:prstGeom prst="rect">
            <a:avLst/>
          </a:prstGeom>
        </p:spPr>
      </p:pic>
    </p:spTree>
    <p:extLst>
      <p:ext uri="{BB962C8B-B14F-4D97-AF65-F5344CB8AC3E}">
        <p14:creationId xmlns:p14="http://schemas.microsoft.com/office/powerpoint/2010/main" val="1578512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1038" y="1690690"/>
            <a:ext cx="8543925" cy="4351338"/>
          </a:xfrm>
        </p:spPr>
        <p:txBody>
          <a:bodyPr>
            <a:noAutofit/>
          </a:bodyPr>
          <a:lstStyle/>
          <a:p>
            <a:r>
              <a:rPr lang="en-US" sz="2200" dirty="0"/>
              <a:t>The RRKAC – YMAC return has been a good study for an example of the ‘cost’ of </a:t>
            </a:r>
            <a:r>
              <a:rPr lang="en-US" sz="2200" dirty="0" err="1"/>
              <a:t>RoM</a:t>
            </a:r>
            <a:r>
              <a:rPr lang="en-US" sz="2200" dirty="0"/>
              <a:t> projects:</a:t>
            </a:r>
          </a:p>
          <a:p>
            <a:r>
              <a:rPr lang="en-US" sz="2200" dirty="0"/>
              <a:t>Staff travel and attendance at workshops and the CLHs meeting - $18, 000 inc. GST (YMAC’s outlay was $12, 110 inc. GST)</a:t>
            </a:r>
          </a:p>
          <a:p>
            <a:r>
              <a:rPr lang="en-US" sz="2200" dirty="0"/>
              <a:t>Staff time: Approx. 123 days across three staff members, with one staff member holding the bulk of that (88 days). This time was made up of: workshop attendance, workshop prep and post (outcomes docs), policy writing, emails to the PBC, advice from legal, indexing, digitising and filing. </a:t>
            </a:r>
          </a:p>
          <a:p>
            <a:r>
              <a:rPr lang="en-US" sz="2200" dirty="0"/>
              <a:t>At YMAC’s current anthropologist daily rate, the ‘time’ adds up to $153, 750.</a:t>
            </a:r>
            <a:endParaRPr lang="en-AU" sz="2200" dirty="0"/>
          </a:p>
          <a:p>
            <a:r>
              <a:rPr lang="en-US" sz="2200" dirty="0"/>
              <a:t>It is YMAC’s view that </a:t>
            </a:r>
            <a:r>
              <a:rPr lang="en-US" sz="2200" dirty="0" err="1"/>
              <a:t>RoM</a:t>
            </a:r>
            <a:r>
              <a:rPr lang="en-US" sz="2200" dirty="0"/>
              <a:t> projects should be funded by NIAA. </a:t>
            </a:r>
            <a:r>
              <a:rPr lang="en-US" sz="2200" dirty="0" err="1"/>
              <a:t>RoM</a:t>
            </a:r>
            <a:r>
              <a:rPr lang="en-US" sz="2200" dirty="0"/>
              <a:t> is a by-product of the native title process. </a:t>
            </a:r>
            <a:endParaRPr lang="en-AU" sz="2200" dirty="0"/>
          </a:p>
        </p:txBody>
      </p:sp>
      <p:sp>
        <p:nvSpPr>
          <p:cNvPr id="5" name="Slide Number Placeholder 4"/>
          <p:cNvSpPr>
            <a:spLocks noGrp="1"/>
          </p:cNvSpPr>
          <p:nvPr>
            <p:ph type="sldNum" sz="quarter" idx="12"/>
          </p:nvPr>
        </p:nvSpPr>
        <p:spPr/>
        <p:txBody>
          <a:bodyPr/>
          <a:lstStyle/>
          <a:p>
            <a:fld id="{54945C25-4F82-4312-A409-48AB07A312E5}" type="slidenum">
              <a:rPr lang="en-AU" smtClean="0"/>
              <a:t>15</a:t>
            </a:fld>
            <a:endParaRPr lang="en-AU"/>
          </a:p>
        </p:txBody>
      </p:sp>
      <p:sp>
        <p:nvSpPr>
          <p:cNvPr id="6" name="Title 5"/>
          <p:cNvSpPr>
            <a:spLocks noGrp="1"/>
          </p:cNvSpPr>
          <p:nvPr>
            <p:ph type="title"/>
          </p:nvPr>
        </p:nvSpPr>
        <p:spPr/>
        <p:txBody>
          <a:bodyPr>
            <a:normAutofit/>
          </a:bodyPr>
          <a:lstStyle/>
          <a:p>
            <a:r>
              <a:rPr lang="en-US" sz="3600" dirty="0"/>
              <a:t>Time and Costs (YMAC)</a:t>
            </a:r>
            <a:endParaRPr lang="en-AU" sz="3600" dirty="0"/>
          </a:p>
        </p:txBody>
      </p:sp>
      <p:pic>
        <p:nvPicPr>
          <p:cNvPr id="7" name="Picture 6">
            <a:extLst>
              <a:ext uri="{FF2B5EF4-FFF2-40B4-BE49-F238E27FC236}">
                <a16:creationId xmlns:a16="http://schemas.microsoft.com/office/drawing/2014/main" id="{47248A85-6642-4AB5-A014-42104F23D392}"/>
              </a:ext>
            </a:extLst>
          </p:cNvPr>
          <p:cNvPicPr>
            <a:picLocks noChangeAspect="1"/>
          </p:cNvPicPr>
          <p:nvPr/>
        </p:nvPicPr>
        <p:blipFill>
          <a:blip r:embed="rId2"/>
          <a:stretch>
            <a:fillRect/>
          </a:stretch>
        </p:blipFill>
        <p:spPr>
          <a:xfrm>
            <a:off x="279197" y="6139274"/>
            <a:ext cx="1499746" cy="707197"/>
          </a:xfrm>
          <a:prstGeom prst="rect">
            <a:avLst/>
          </a:prstGeom>
        </p:spPr>
      </p:pic>
    </p:spTree>
    <p:extLst>
      <p:ext uri="{BB962C8B-B14F-4D97-AF65-F5344CB8AC3E}">
        <p14:creationId xmlns:p14="http://schemas.microsoft.com/office/powerpoint/2010/main" val="722529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1038" y="1690690"/>
            <a:ext cx="8543925" cy="4351338"/>
          </a:xfrm>
        </p:spPr>
        <p:txBody>
          <a:bodyPr>
            <a:noAutofit/>
          </a:bodyPr>
          <a:lstStyle/>
          <a:p>
            <a:r>
              <a:rPr lang="en-US" sz="2000" dirty="0"/>
              <a:t>RRKAC agree that </a:t>
            </a:r>
            <a:r>
              <a:rPr lang="en-US" sz="2000" dirty="0" err="1"/>
              <a:t>RoM</a:t>
            </a:r>
            <a:r>
              <a:rPr lang="en-US" sz="2000" dirty="0"/>
              <a:t> projects should be funded by NIAA. This may speed up the return process, and could also fund PBCs to engage specialists to support the next stages.</a:t>
            </a:r>
          </a:p>
          <a:p>
            <a:r>
              <a:rPr lang="en-US" sz="2000" dirty="0"/>
              <a:t>Establish culturally appropriate, responsible and robust strategic options for the handling and management of the returned materials.</a:t>
            </a:r>
          </a:p>
          <a:p>
            <a:r>
              <a:rPr lang="en-US" sz="2000" b="0" i="0" u="none" strike="noStrike" baseline="0" dirty="0">
                <a:solidFill>
                  <a:srgbClr val="000000"/>
                </a:solidFill>
                <a:latin typeface="+mj-lt"/>
              </a:rPr>
              <a:t>Develop a </a:t>
            </a:r>
            <a:r>
              <a:rPr lang="en-US" sz="2000" b="0" i="0" u="none" strike="noStrike" baseline="0" dirty="0" err="1">
                <a:solidFill>
                  <a:srgbClr val="000000"/>
                </a:solidFill>
                <a:latin typeface="+mj-lt"/>
              </a:rPr>
              <a:t>specialised</a:t>
            </a:r>
            <a:r>
              <a:rPr lang="en-US" sz="2000" b="0" i="0" u="none" strike="noStrike" baseline="0" dirty="0">
                <a:solidFill>
                  <a:srgbClr val="000000"/>
                </a:solidFill>
                <a:latin typeface="+mj-lt"/>
              </a:rPr>
              <a:t>, fit-for purpose, culturally appropriate set of Guidelines and Protocols to function as RRK’s ‘living’ plan for accessing, using, handling, preserving and safely securing the storage of what will be a Living Archive. 	</a:t>
            </a:r>
          </a:p>
          <a:p>
            <a:r>
              <a:rPr lang="en-US" sz="2000" b="0" i="0" u="none" strike="noStrike" baseline="0" dirty="0">
                <a:solidFill>
                  <a:srgbClr val="000000"/>
                </a:solidFill>
                <a:latin typeface="+mj-lt"/>
              </a:rPr>
              <a:t>Guidelines and Protocols specifically for Use and Access of Materials by RRK and RRKAC.</a:t>
            </a:r>
          </a:p>
          <a:p>
            <a:r>
              <a:rPr lang="en-US" sz="2000" b="0" i="0" u="none" strike="noStrike" baseline="0" dirty="0">
                <a:solidFill>
                  <a:srgbClr val="000000"/>
                </a:solidFill>
                <a:latin typeface="+mj-lt"/>
              </a:rPr>
              <a:t>Guidelines and Protocols designed specifically for Uploading Materials to the Keeping Place Knowledge </a:t>
            </a:r>
            <a:r>
              <a:rPr lang="en-US" sz="2000" b="0" i="0" u="none" strike="noStrike" baseline="0">
                <a:solidFill>
                  <a:srgbClr val="000000"/>
                </a:solidFill>
                <a:latin typeface="+mj-lt"/>
              </a:rPr>
              <a:t>Management Database.</a:t>
            </a:r>
            <a:r>
              <a:rPr lang="en-US" sz="2000" b="0" i="0" u="none" strike="noStrike" baseline="0" dirty="0">
                <a:solidFill>
                  <a:srgbClr val="000000"/>
                </a:solidFill>
                <a:latin typeface="+mj-lt"/>
              </a:rPr>
              <a:t>	</a:t>
            </a:r>
          </a:p>
          <a:p>
            <a:endParaRPr lang="en-AU" sz="2200" dirty="0"/>
          </a:p>
        </p:txBody>
      </p:sp>
      <p:sp>
        <p:nvSpPr>
          <p:cNvPr id="5" name="Slide Number Placeholder 4"/>
          <p:cNvSpPr>
            <a:spLocks noGrp="1"/>
          </p:cNvSpPr>
          <p:nvPr>
            <p:ph type="sldNum" sz="quarter" idx="12"/>
          </p:nvPr>
        </p:nvSpPr>
        <p:spPr/>
        <p:txBody>
          <a:bodyPr/>
          <a:lstStyle/>
          <a:p>
            <a:fld id="{54945C25-4F82-4312-A409-48AB07A312E5}" type="slidenum">
              <a:rPr lang="en-AU" smtClean="0"/>
              <a:t>16</a:t>
            </a:fld>
            <a:endParaRPr lang="en-AU"/>
          </a:p>
        </p:txBody>
      </p:sp>
      <p:sp>
        <p:nvSpPr>
          <p:cNvPr id="6" name="Title 5"/>
          <p:cNvSpPr>
            <a:spLocks noGrp="1"/>
          </p:cNvSpPr>
          <p:nvPr>
            <p:ph type="title"/>
          </p:nvPr>
        </p:nvSpPr>
        <p:spPr/>
        <p:txBody>
          <a:bodyPr>
            <a:normAutofit/>
          </a:bodyPr>
          <a:lstStyle/>
          <a:p>
            <a:r>
              <a:rPr lang="en-US" sz="3600" dirty="0"/>
              <a:t>Time and Costs</a:t>
            </a:r>
            <a:endParaRPr lang="en-AU" sz="3600" dirty="0"/>
          </a:p>
        </p:txBody>
      </p:sp>
      <p:pic>
        <p:nvPicPr>
          <p:cNvPr id="7" name="Picture 6">
            <a:extLst>
              <a:ext uri="{FF2B5EF4-FFF2-40B4-BE49-F238E27FC236}">
                <a16:creationId xmlns:a16="http://schemas.microsoft.com/office/drawing/2014/main" id="{47248A85-6642-4AB5-A014-42104F23D392}"/>
              </a:ext>
            </a:extLst>
          </p:cNvPr>
          <p:cNvPicPr>
            <a:picLocks noChangeAspect="1"/>
          </p:cNvPicPr>
          <p:nvPr/>
        </p:nvPicPr>
        <p:blipFill>
          <a:blip r:embed="rId2"/>
          <a:stretch>
            <a:fillRect/>
          </a:stretch>
        </p:blipFill>
        <p:spPr>
          <a:xfrm>
            <a:off x="279197" y="6139274"/>
            <a:ext cx="1499746" cy="707197"/>
          </a:xfrm>
          <a:prstGeom prst="rect">
            <a:avLst/>
          </a:prstGeom>
        </p:spPr>
      </p:pic>
    </p:spTree>
    <p:extLst>
      <p:ext uri="{BB962C8B-B14F-4D97-AF65-F5344CB8AC3E}">
        <p14:creationId xmlns:p14="http://schemas.microsoft.com/office/powerpoint/2010/main" val="2764987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6392" y="1690690"/>
            <a:ext cx="8618571" cy="4486273"/>
          </a:xfrm>
        </p:spPr>
        <p:txBody>
          <a:bodyPr>
            <a:normAutofit fontScale="92500" lnSpcReduction="10000"/>
          </a:bodyPr>
          <a:lstStyle/>
          <a:p>
            <a:r>
              <a:rPr lang="en-US" sz="2200" dirty="0"/>
              <a:t>Returning materials to the satisfaction of everyone… is hard!</a:t>
            </a:r>
          </a:p>
          <a:p>
            <a:pPr>
              <a:buFont typeface="Arial" panose="020B0604020202020204" pitchFamily="34" charset="0"/>
              <a:buChar char="-"/>
            </a:pPr>
            <a:r>
              <a:rPr lang="en-US" sz="2200" dirty="0"/>
              <a:t>This is simply because there are various expectations from  different parties based on their own interpretation of what is important. YMAC for example had to consider, legal obligations, ethical obligations, logistical issues and of 	course wanted to ensure cultural protocols were followed.    </a:t>
            </a:r>
          </a:p>
          <a:p>
            <a:pPr>
              <a:buFont typeface="Arial" panose="020B0604020202020204" pitchFamily="34" charset="0"/>
              <a:buChar char="-"/>
            </a:pPr>
            <a:r>
              <a:rPr lang="en-US" sz="2200" dirty="0"/>
              <a:t>Timeframes get pushed out and things can come up in the middle of the process that have to be dealt with, and that can cause delays or changes in the plan. </a:t>
            </a:r>
          </a:p>
          <a:p>
            <a:r>
              <a:rPr lang="en-US" sz="2200" dirty="0"/>
              <a:t>Keep talking about it, with everyone!</a:t>
            </a:r>
          </a:p>
          <a:p>
            <a:pPr>
              <a:buFont typeface="Arial" panose="020B0604020202020204" pitchFamily="34" charset="0"/>
              <a:buChar char="-"/>
            </a:pPr>
            <a:r>
              <a:rPr lang="en-US" sz="2200" dirty="0"/>
              <a:t>PBCs may not know the level of complexity in dealing with some of these materials, so make sure to be open and discuss this. Keep the conversations open with the various stakeholders, about the nature of the information, legalities and expectations on how the information is returned.</a:t>
            </a:r>
          </a:p>
          <a:p>
            <a:pPr marL="0" indent="0">
              <a:buNone/>
            </a:pPr>
            <a:r>
              <a:rPr lang="en-US" sz="2200" dirty="0"/>
              <a:t>	</a:t>
            </a:r>
          </a:p>
          <a:p>
            <a:endParaRPr lang="en-AU" dirty="0"/>
          </a:p>
        </p:txBody>
      </p:sp>
      <p:sp>
        <p:nvSpPr>
          <p:cNvPr id="5" name="Slide Number Placeholder 4"/>
          <p:cNvSpPr>
            <a:spLocks noGrp="1"/>
          </p:cNvSpPr>
          <p:nvPr>
            <p:ph type="sldNum" sz="quarter" idx="12"/>
          </p:nvPr>
        </p:nvSpPr>
        <p:spPr/>
        <p:txBody>
          <a:bodyPr/>
          <a:lstStyle/>
          <a:p>
            <a:fld id="{54945C25-4F82-4312-A409-48AB07A312E5}" type="slidenum">
              <a:rPr lang="en-AU" smtClean="0"/>
              <a:t>17</a:t>
            </a:fld>
            <a:endParaRPr lang="en-AU"/>
          </a:p>
        </p:txBody>
      </p:sp>
      <p:sp>
        <p:nvSpPr>
          <p:cNvPr id="6" name="Title 5"/>
          <p:cNvSpPr>
            <a:spLocks noGrp="1"/>
          </p:cNvSpPr>
          <p:nvPr>
            <p:ph type="title"/>
          </p:nvPr>
        </p:nvSpPr>
        <p:spPr/>
        <p:txBody>
          <a:bodyPr>
            <a:normAutofit/>
          </a:bodyPr>
          <a:lstStyle/>
          <a:p>
            <a:r>
              <a:rPr lang="en-US" sz="3600" dirty="0"/>
              <a:t>Lessons Learned</a:t>
            </a:r>
            <a:endParaRPr lang="en-AU" sz="3600" dirty="0"/>
          </a:p>
        </p:txBody>
      </p:sp>
      <p:pic>
        <p:nvPicPr>
          <p:cNvPr id="7" name="Picture 6">
            <a:extLst>
              <a:ext uri="{FF2B5EF4-FFF2-40B4-BE49-F238E27FC236}">
                <a16:creationId xmlns:a16="http://schemas.microsoft.com/office/drawing/2014/main" id="{C83A1EEF-1213-400C-A3EF-773124BB9780}"/>
              </a:ext>
            </a:extLst>
          </p:cNvPr>
          <p:cNvPicPr>
            <a:picLocks noChangeAspect="1"/>
          </p:cNvPicPr>
          <p:nvPr/>
        </p:nvPicPr>
        <p:blipFill>
          <a:blip r:embed="rId2"/>
          <a:stretch>
            <a:fillRect/>
          </a:stretch>
        </p:blipFill>
        <p:spPr>
          <a:xfrm>
            <a:off x="234809" y="6002752"/>
            <a:ext cx="1499746" cy="707197"/>
          </a:xfrm>
          <a:prstGeom prst="rect">
            <a:avLst/>
          </a:prstGeom>
        </p:spPr>
      </p:pic>
    </p:spTree>
    <p:extLst>
      <p:ext uri="{BB962C8B-B14F-4D97-AF65-F5344CB8AC3E}">
        <p14:creationId xmlns:p14="http://schemas.microsoft.com/office/powerpoint/2010/main" val="2150403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6392" y="1690690"/>
            <a:ext cx="8618571" cy="4486273"/>
          </a:xfrm>
        </p:spPr>
        <p:txBody>
          <a:bodyPr>
            <a:normAutofit/>
          </a:bodyPr>
          <a:lstStyle/>
          <a:p>
            <a:r>
              <a:rPr lang="en-US" sz="2000" dirty="0"/>
              <a:t>Keep talking about it, with everyone!</a:t>
            </a:r>
          </a:p>
          <a:p>
            <a:pPr>
              <a:buFontTx/>
              <a:buChar char="-"/>
            </a:pPr>
            <a:r>
              <a:rPr lang="en-US" sz="2000" dirty="0"/>
              <a:t>NTRBs must acknowledge that the PBC is consistently holding consultation with the community, hearing their views and managing their expectations. A decision captured in a workshop 6 months ago may not be reflective of current thinking or decisions. A degree of flexibility is required and a process to capture this. </a:t>
            </a:r>
          </a:p>
          <a:p>
            <a:r>
              <a:rPr lang="en-US" sz="2000" dirty="0"/>
              <a:t>PBC Capacity</a:t>
            </a:r>
          </a:p>
          <a:p>
            <a:pPr>
              <a:buFont typeface="Arial" panose="020B0604020202020204" pitchFamily="34" charset="0"/>
              <a:buChar char="-"/>
            </a:pPr>
            <a:r>
              <a:rPr lang="en-US" sz="2000" dirty="0"/>
              <a:t>Some PBCs may be more sophisticated, have mature governance structures and be better resourced with the skills and knowledge required to manage the process than others. NTRBs need to acknowledge the role of the PBC and that they are representative of the community.  </a:t>
            </a:r>
            <a:r>
              <a:rPr lang="en-US" sz="2200" dirty="0"/>
              <a:t>	</a:t>
            </a:r>
            <a:endParaRPr lang="en-US" dirty="0"/>
          </a:p>
          <a:p>
            <a:endParaRPr lang="en-AU" dirty="0"/>
          </a:p>
        </p:txBody>
      </p:sp>
      <p:sp>
        <p:nvSpPr>
          <p:cNvPr id="5" name="Slide Number Placeholder 4"/>
          <p:cNvSpPr>
            <a:spLocks noGrp="1"/>
          </p:cNvSpPr>
          <p:nvPr>
            <p:ph type="sldNum" sz="quarter" idx="12"/>
          </p:nvPr>
        </p:nvSpPr>
        <p:spPr/>
        <p:txBody>
          <a:bodyPr/>
          <a:lstStyle/>
          <a:p>
            <a:fld id="{54945C25-4F82-4312-A409-48AB07A312E5}" type="slidenum">
              <a:rPr lang="en-AU" smtClean="0"/>
              <a:t>18</a:t>
            </a:fld>
            <a:endParaRPr lang="en-AU"/>
          </a:p>
        </p:txBody>
      </p:sp>
      <p:sp>
        <p:nvSpPr>
          <p:cNvPr id="6" name="Title 5"/>
          <p:cNvSpPr>
            <a:spLocks noGrp="1"/>
          </p:cNvSpPr>
          <p:nvPr>
            <p:ph type="title"/>
          </p:nvPr>
        </p:nvSpPr>
        <p:spPr/>
        <p:txBody>
          <a:bodyPr>
            <a:normAutofit/>
          </a:bodyPr>
          <a:lstStyle/>
          <a:p>
            <a:r>
              <a:rPr lang="en-US" sz="3600" dirty="0"/>
              <a:t>Lessons Learned</a:t>
            </a:r>
            <a:endParaRPr lang="en-AU" sz="3600" dirty="0"/>
          </a:p>
        </p:txBody>
      </p:sp>
      <p:pic>
        <p:nvPicPr>
          <p:cNvPr id="7" name="Picture 6">
            <a:extLst>
              <a:ext uri="{FF2B5EF4-FFF2-40B4-BE49-F238E27FC236}">
                <a16:creationId xmlns:a16="http://schemas.microsoft.com/office/drawing/2014/main" id="{C83A1EEF-1213-400C-A3EF-773124BB9780}"/>
              </a:ext>
            </a:extLst>
          </p:cNvPr>
          <p:cNvPicPr>
            <a:picLocks noChangeAspect="1"/>
          </p:cNvPicPr>
          <p:nvPr/>
        </p:nvPicPr>
        <p:blipFill>
          <a:blip r:embed="rId2"/>
          <a:stretch>
            <a:fillRect/>
          </a:stretch>
        </p:blipFill>
        <p:spPr>
          <a:xfrm>
            <a:off x="234809" y="6002752"/>
            <a:ext cx="1499746" cy="707197"/>
          </a:xfrm>
          <a:prstGeom prst="rect">
            <a:avLst/>
          </a:prstGeom>
        </p:spPr>
      </p:pic>
    </p:spTree>
    <p:extLst>
      <p:ext uri="{BB962C8B-B14F-4D97-AF65-F5344CB8AC3E}">
        <p14:creationId xmlns:p14="http://schemas.microsoft.com/office/powerpoint/2010/main" val="1175896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200" dirty="0"/>
              <a:t>Be flexible with timing - people are busy!</a:t>
            </a:r>
          </a:p>
          <a:p>
            <a:pPr>
              <a:buFont typeface="Arial" panose="020B0604020202020204" pitchFamily="34" charset="0"/>
              <a:buChar char="-"/>
            </a:pPr>
            <a:r>
              <a:rPr lang="en-US" sz="2200" dirty="0"/>
              <a:t>Getting times and dates that suit everyone for 	workshops and consultations can be hard and many 	groups, along with NTRBs have busy schedules. Don’t go into the process thinking it can all be done in 6 months (because it probably can’t). </a:t>
            </a:r>
          </a:p>
          <a:p>
            <a:pPr>
              <a:buFont typeface="Arial" panose="020B0604020202020204" pitchFamily="34" charset="0"/>
              <a:buChar char="-"/>
            </a:pPr>
            <a:r>
              <a:rPr lang="en-US" sz="2200" dirty="0"/>
              <a:t>From a PBC perspective, if timing and lack of resourcing is causing frustration, there should be an alternative process that doesn’t require the NTRB to lead the consultation.</a:t>
            </a:r>
          </a:p>
          <a:p>
            <a:r>
              <a:rPr lang="en-US" sz="2200" dirty="0"/>
              <a:t>Explain the limitations that NTRBs have with resources!</a:t>
            </a:r>
          </a:p>
          <a:p>
            <a:pPr>
              <a:buFont typeface="Arial" panose="020B0604020202020204" pitchFamily="34" charset="0"/>
              <a:buChar char="-"/>
            </a:pPr>
            <a:r>
              <a:rPr lang="en-US" sz="2200" dirty="0"/>
              <a:t>There is currently limited funding for this work, YMAC actively seeks it          from NIAA, but it is variable. </a:t>
            </a:r>
          </a:p>
          <a:p>
            <a:pPr>
              <a:buFontTx/>
              <a:buChar char="-"/>
            </a:pPr>
            <a:r>
              <a:rPr lang="en-US" sz="2200" dirty="0"/>
              <a:t>Staff resourcing is also a consideration, </a:t>
            </a:r>
            <a:r>
              <a:rPr lang="en-US" sz="2200" dirty="0" err="1"/>
              <a:t>RoM</a:t>
            </a:r>
            <a:r>
              <a:rPr lang="en-US" sz="2200" dirty="0"/>
              <a:t> work needs to fit into our other core work and often NTRBs are under resourced. Setting out the timing and level of work is really important to try and manage everyone expectations.</a:t>
            </a:r>
          </a:p>
          <a:p>
            <a:pPr>
              <a:buFontTx/>
              <a:buChar char="-"/>
            </a:pPr>
            <a:endParaRPr lang="en-AU" sz="2200" dirty="0"/>
          </a:p>
        </p:txBody>
      </p:sp>
      <p:sp>
        <p:nvSpPr>
          <p:cNvPr id="5" name="Slide Number Placeholder 4"/>
          <p:cNvSpPr>
            <a:spLocks noGrp="1"/>
          </p:cNvSpPr>
          <p:nvPr>
            <p:ph type="sldNum" sz="quarter" idx="12"/>
          </p:nvPr>
        </p:nvSpPr>
        <p:spPr/>
        <p:txBody>
          <a:bodyPr/>
          <a:lstStyle/>
          <a:p>
            <a:fld id="{54945C25-4F82-4312-A409-48AB07A312E5}" type="slidenum">
              <a:rPr lang="en-AU" smtClean="0"/>
              <a:t>19</a:t>
            </a:fld>
            <a:endParaRPr lang="en-AU"/>
          </a:p>
        </p:txBody>
      </p:sp>
      <p:sp>
        <p:nvSpPr>
          <p:cNvPr id="6" name="Title 5"/>
          <p:cNvSpPr>
            <a:spLocks noGrp="1"/>
          </p:cNvSpPr>
          <p:nvPr>
            <p:ph type="title"/>
          </p:nvPr>
        </p:nvSpPr>
        <p:spPr/>
        <p:txBody>
          <a:bodyPr>
            <a:normAutofit/>
          </a:bodyPr>
          <a:lstStyle/>
          <a:p>
            <a:r>
              <a:rPr lang="en-US" sz="3600" dirty="0"/>
              <a:t>Lessons Learned</a:t>
            </a:r>
            <a:endParaRPr lang="en-AU" sz="3600" dirty="0"/>
          </a:p>
        </p:txBody>
      </p:sp>
      <p:pic>
        <p:nvPicPr>
          <p:cNvPr id="8" name="Picture 7">
            <a:extLst>
              <a:ext uri="{FF2B5EF4-FFF2-40B4-BE49-F238E27FC236}">
                <a16:creationId xmlns:a16="http://schemas.microsoft.com/office/drawing/2014/main" id="{105AF64D-6F72-49F8-AA3A-B85CA08540D7}"/>
              </a:ext>
            </a:extLst>
          </p:cNvPr>
          <p:cNvPicPr>
            <a:picLocks noChangeAspect="1"/>
          </p:cNvPicPr>
          <p:nvPr/>
        </p:nvPicPr>
        <p:blipFill>
          <a:blip r:embed="rId2"/>
          <a:stretch>
            <a:fillRect/>
          </a:stretch>
        </p:blipFill>
        <p:spPr>
          <a:xfrm>
            <a:off x="359096" y="5958299"/>
            <a:ext cx="1499746" cy="707197"/>
          </a:xfrm>
          <a:prstGeom prst="rect">
            <a:avLst/>
          </a:prstGeom>
        </p:spPr>
      </p:pic>
    </p:spTree>
    <p:extLst>
      <p:ext uri="{BB962C8B-B14F-4D97-AF65-F5344CB8AC3E}">
        <p14:creationId xmlns:p14="http://schemas.microsoft.com/office/powerpoint/2010/main" val="395554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29A10-9A4F-44A0-953D-F54AAE7E97CF}"/>
              </a:ext>
            </a:extLst>
          </p:cNvPr>
          <p:cNvSpPr>
            <a:spLocks noGrp="1"/>
          </p:cNvSpPr>
          <p:nvPr>
            <p:ph type="title"/>
          </p:nvPr>
        </p:nvSpPr>
        <p:spPr>
          <a:xfrm>
            <a:off x="681038" y="365126"/>
            <a:ext cx="8543925" cy="1325563"/>
          </a:xfrm>
        </p:spPr>
        <p:txBody>
          <a:bodyPr>
            <a:normAutofit/>
          </a:bodyPr>
          <a:lstStyle/>
          <a:p>
            <a:r>
              <a:rPr lang="en-US" sz="3800" dirty="0"/>
              <a:t>Background </a:t>
            </a:r>
            <a:endParaRPr lang="en-AU" sz="3800" dirty="0"/>
          </a:p>
        </p:txBody>
      </p:sp>
      <p:sp>
        <p:nvSpPr>
          <p:cNvPr id="3" name="Content Placeholder 2">
            <a:extLst>
              <a:ext uri="{FF2B5EF4-FFF2-40B4-BE49-F238E27FC236}">
                <a16:creationId xmlns:a16="http://schemas.microsoft.com/office/drawing/2014/main" id="{40B7D2DC-6894-4F20-A648-4D6616A043C1}"/>
              </a:ext>
            </a:extLst>
          </p:cNvPr>
          <p:cNvSpPr>
            <a:spLocks noGrp="1"/>
          </p:cNvSpPr>
          <p:nvPr>
            <p:ph idx="1"/>
          </p:nvPr>
        </p:nvSpPr>
        <p:spPr/>
        <p:txBody>
          <a:bodyPr>
            <a:normAutofit/>
          </a:bodyPr>
          <a:lstStyle/>
          <a:p>
            <a:r>
              <a:rPr lang="en-US" sz="2200" dirty="0"/>
              <a:t>YMAC represented Kuruma </a:t>
            </a:r>
            <a:r>
              <a:rPr lang="en-US" sz="2200" dirty="0" err="1"/>
              <a:t>Marthudunera</a:t>
            </a:r>
            <a:r>
              <a:rPr lang="en-US" sz="2200" dirty="0"/>
              <a:t> (now Robe River Kuruma - RRK) for Part A and B of their native title claims. </a:t>
            </a:r>
          </a:p>
          <a:p>
            <a:r>
              <a:rPr lang="en-US" sz="2200" dirty="0"/>
              <a:t>Part A was a consent negotiation process and determined on 1 November 2016. </a:t>
            </a:r>
          </a:p>
          <a:p>
            <a:r>
              <a:rPr lang="en-US" sz="2200" dirty="0"/>
              <a:t>Part B was a partially litigated process however an agreement with the State was made in the final stages and it was determined on 26 April 2018. </a:t>
            </a:r>
          </a:p>
          <a:p>
            <a:r>
              <a:rPr lang="en-US" sz="2200" dirty="0"/>
              <a:t>After 15 plus years of native title there was a lot research information to be sorted through (‘back of house work’).</a:t>
            </a:r>
          </a:p>
          <a:p>
            <a:r>
              <a:rPr lang="en-US" sz="2200" dirty="0"/>
              <a:t>This process focused on the return of research materials (</a:t>
            </a:r>
            <a:r>
              <a:rPr lang="en-US" sz="2200" dirty="0" err="1"/>
              <a:t>RoM</a:t>
            </a:r>
            <a:r>
              <a:rPr lang="en-US" sz="2200" dirty="0"/>
              <a:t>) including spatial, but not the legal file (like agreements). </a:t>
            </a:r>
            <a:endParaRPr lang="en-AU" sz="2200" dirty="0"/>
          </a:p>
        </p:txBody>
      </p:sp>
      <p:sp>
        <p:nvSpPr>
          <p:cNvPr id="6" name="Slide Number Placeholder 5">
            <a:extLst>
              <a:ext uri="{FF2B5EF4-FFF2-40B4-BE49-F238E27FC236}">
                <a16:creationId xmlns:a16="http://schemas.microsoft.com/office/drawing/2014/main" id="{4BFE39AC-02A0-4E75-BDCA-C74AB95AC726}"/>
              </a:ext>
            </a:extLst>
          </p:cNvPr>
          <p:cNvSpPr>
            <a:spLocks noGrp="1"/>
          </p:cNvSpPr>
          <p:nvPr>
            <p:ph type="sldNum" sz="quarter" idx="12"/>
          </p:nvPr>
        </p:nvSpPr>
        <p:spPr/>
        <p:txBody>
          <a:bodyPr/>
          <a:lstStyle/>
          <a:p>
            <a:fld id="{54945C25-4F82-4312-A409-48AB07A312E5}" type="slidenum">
              <a:rPr lang="en-AU" smtClean="0"/>
              <a:t>2</a:t>
            </a:fld>
            <a:endParaRPr lang="en-AU"/>
          </a:p>
        </p:txBody>
      </p:sp>
      <p:pic>
        <p:nvPicPr>
          <p:cNvPr id="7" name="Picture 6">
            <a:extLst>
              <a:ext uri="{FF2B5EF4-FFF2-40B4-BE49-F238E27FC236}">
                <a16:creationId xmlns:a16="http://schemas.microsoft.com/office/drawing/2014/main" id="{7E530580-B068-4D5E-9D8B-62733C681474}"/>
              </a:ext>
            </a:extLst>
          </p:cNvPr>
          <p:cNvPicPr>
            <a:picLocks noChangeAspect="1"/>
          </p:cNvPicPr>
          <p:nvPr/>
        </p:nvPicPr>
        <p:blipFill>
          <a:blip r:embed="rId3"/>
          <a:stretch>
            <a:fillRect/>
          </a:stretch>
        </p:blipFill>
        <p:spPr>
          <a:xfrm>
            <a:off x="497021" y="5894769"/>
            <a:ext cx="1579001" cy="743776"/>
          </a:xfrm>
          <a:prstGeom prst="rect">
            <a:avLst/>
          </a:prstGeom>
        </p:spPr>
      </p:pic>
    </p:spTree>
    <p:extLst>
      <p:ext uri="{BB962C8B-B14F-4D97-AF65-F5344CB8AC3E}">
        <p14:creationId xmlns:p14="http://schemas.microsoft.com/office/powerpoint/2010/main" val="1853708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0820" y="1690690"/>
            <a:ext cx="8594143" cy="4486273"/>
          </a:xfrm>
        </p:spPr>
        <p:txBody>
          <a:bodyPr>
            <a:normAutofit fontScale="92500"/>
          </a:bodyPr>
          <a:lstStyle/>
          <a:p>
            <a:r>
              <a:rPr lang="en-US" sz="2200" dirty="0"/>
              <a:t>The Legal stuff will generally trump the cultural and ethical stuff!</a:t>
            </a:r>
          </a:p>
          <a:p>
            <a:pPr>
              <a:buFontTx/>
              <a:buChar char="-"/>
            </a:pPr>
            <a:r>
              <a:rPr lang="en-US" sz="2200" dirty="0"/>
              <a:t>It is really important to explain this as part of the return. Having a lawyer involved in the workshop process can be really handy for those sorts of explanations and conversations.</a:t>
            </a:r>
          </a:p>
          <a:p>
            <a:pPr>
              <a:buFontTx/>
              <a:buChar char="-"/>
            </a:pPr>
            <a:r>
              <a:rPr lang="en-US" sz="2200" dirty="0"/>
              <a:t> From a PBC perspective this should happen from the get-go to explain exactly what legalities are in place and why they must be followed. </a:t>
            </a:r>
            <a:endParaRPr lang="en-AU" sz="2200" dirty="0"/>
          </a:p>
          <a:p>
            <a:pPr>
              <a:buFontTx/>
              <a:buChar char="-"/>
            </a:pPr>
            <a:r>
              <a:rPr lang="en-US" sz="2200" dirty="0"/>
              <a:t>Case law can shift and change, and this impacts some of the underlying legal principles that shape the policies for returning information.  </a:t>
            </a:r>
          </a:p>
          <a:p>
            <a:r>
              <a:rPr lang="en-US" sz="2200" dirty="0"/>
              <a:t>Context!</a:t>
            </a:r>
          </a:p>
          <a:p>
            <a:pPr>
              <a:buFont typeface="Arial" panose="020B0604020202020204" pitchFamily="34" charset="0"/>
              <a:buChar char="-"/>
            </a:pPr>
            <a:r>
              <a:rPr lang="en-US" sz="2200" dirty="0"/>
              <a:t>Different groups have different expectations and needs, and the information can be different (the material itself or the way it was collected and what it was used for). What is right for one group, may not be for another and that goes for the legalities as well. </a:t>
            </a:r>
          </a:p>
        </p:txBody>
      </p:sp>
      <p:sp>
        <p:nvSpPr>
          <p:cNvPr id="5" name="Slide Number Placeholder 4"/>
          <p:cNvSpPr>
            <a:spLocks noGrp="1"/>
          </p:cNvSpPr>
          <p:nvPr>
            <p:ph type="sldNum" sz="quarter" idx="12"/>
          </p:nvPr>
        </p:nvSpPr>
        <p:spPr/>
        <p:txBody>
          <a:bodyPr/>
          <a:lstStyle/>
          <a:p>
            <a:fld id="{54945C25-4F82-4312-A409-48AB07A312E5}" type="slidenum">
              <a:rPr lang="en-AU" smtClean="0"/>
              <a:t>20</a:t>
            </a:fld>
            <a:endParaRPr lang="en-AU"/>
          </a:p>
        </p:txBody>
      </p:sp>
      <p:sp>
        <p:nvSpPr>
          <p:cNvPr id="6" name="Title 5"/>
          <p:cNvSpPr>
            <a:spLocks noGrp="1"/>
          </p:cNvSpPr>
          <p:nvPr>
            <p:ph type="title"/>
          </p:nvPr>
        </p:nvSpPr>
        <p:spPr/>
        <p:txBody>
          <a:bodyPr>
            <a:normAutofit/>
          </a:bodyPr>
          <a:lstStyle/>
          <a:p>
            <a:r>
              <a:rPr lang="en-US" sz="3600" dirty="0"/>
              <a:t>Lessons Learned</a:t>
            </a:r>
            <a:endParaRPr lang="en-AU" sz="3600" dirty="0"/>
          </a:p>
        </p:txBody>
      </p:sp>
      <p:pic>
        <p:nvPicPr>
          <p:cNvPr id="8" name="Picture 7">
            <a:extLst>
              <a:ext uri="{FF2B5EF4-FFF2-40B4-BE49-F238E27FC236}">
                <a16:creationId xmlns:a16="http://schemas.microsoft.com/office/drawing/2014/main" id="{BBDCA615-3851-44F4-9607-04FFC5990FF6}"/>
              </a:ext>
            </a:extLst>
          </p:cNvPr>
          <p:cNvPicPr>
            <a:picLocks noChangeAspect="1"/>
          </p:cNvPicPr>
          <p:nvPr/>
        </p:nvPicPr>
        <p:blipFill>
          <a:blip r:embed="rId2"/>
          <a:stretch>
            <a:fillRect/>
          </a:stretch>
        </p:blipFill>
        <p:spPr>
          <a:xfrm>
            <a:off x="234808" y="6014279"/>
            <a:ext cx="1499746" cy="707197"/>
          </a:xfrm>
          <a:prstGeom prst="rect">
            <a:avLst/>
          </a:prstGeom>
        </p:spPr>
      </p:pic>
    </p:spTree>
    <p:extLst>
      <p:ext uri="{BB962C8B-B14F-4D97-AF65-F5344CB8AC3E}">
        <p14:creationId xmlns:p14="http://schemas.microsoft.com/office/powerpoint/2010/main" val="810250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638" y="1455938"/>
            <a:ext cx="8618571" cy="4775352"/>
          </a:xfrm>
        </p:spPr>
        <p:txBody>
          <a:bodyPr>
            <a:noAutofit/>
          </a:bodyPr>
          <a:lstStyle/>
          <a:p>
            <a:r>
              <a:rPr lang="en-US" sz="2000" dirty="0" err="1"/>
              <a:t>RoM</a:t>
            </a:r>
            <a:r>
              <a:rPr lang="en-US" sz="2000" dirty="0"/>
              <a:t> is a complex process that involves a number of considerations for the PBC, NTRB and for Traditional Owners.</a:t>
            </a:r>
          </a:p>
          <a:p>
            <a:r>
              <a:rPr lang="en-US" sz="2000" dirty="0"/>
              <a:t>Collaboration between all three is key to the success of these projects.</a:t>
            </a:r>
          </a:p>
          <a:p>
            <a:r>
              <a:rPr lang="en-US" sz="2000" dirty="0"/>
              <a:t>For the NTRB, the back of house work involved in getting the materials ready for the return is often a huge part of the process. Resourcing these projects effectively is often also a key issue. </a:t>
            </a:r>
          </a:p>
          <a:p>
            <a:r>
              <a:rPr lang="en-US" sz="2000" dirty="0"/>
              <a:t>For the PBC it is important to remember that they are representing the community and managing community expectations. Their responsibilities also extend beyond the legality of the return process and into how the material will be managed and used for the best benefit of the community into the future.</a:t>
            </a:r>
          </a:p>
          <a:p>
            <a:r>
              <a:rPr lang="en-US" sz="2000" dirty="0" err="1"/>
              <a:t>RoM</a:t>
            </a:r>
            <a:r>
              <a:rPr lang="en-US" sz="2000" dirty="0"/>
              <a:t> is a ‘living’ project process. It has and will continue to change as legal advise shifts, case law becomes apparent and Traditional Owners decide how they want to manage their cultural information.</a:t>
            </a:r>
          </a:p>
        </p:txBody>
      </p:sp>
      <p:sp>
        <p:nvSpPr>
          <p:cNvPr id="5" name="Slide Number Placeholder 4"/>
          <p:cNvSpPr>
            <a:spLocks noGrp="1"/>
          </p:cNvSpPr>
          <p:nvPr>
            <p:ph type="sldNum" sz="quarter" idx="12"/>
          </p:nvPr>
        </p:nvSpPr>
        <p:spPr/>
        <p:txBody>
          <a:bodyPr/>
          <a:lstStyle/>
          <a:p>
            <a:fld id="{54945C25-4F82-4312-A409-48AB07A312E5}" type="slidenum">
              <a:rPr lang="en-AU" smtClean="0"/>
              <a:t>21</a:t>
            </a:fld>
            <a:endParaRPr lang="en-AU"/>
          </a:p>
        </p:txBody>
      </p:sp>
      <p:sp>
        <p:nvSpPr>
          <p:cNvPr id="6" name="Title 5"/>
          <p:cNvSpPr>
            <a:spLocks noGrp="1"/>
          </p:cNvSpPr>
          <p:nvPr>
            <p:ph type="title"/>
          </p:nvPr>
        </p:nvSpPr>
        <p:spPr/>
        <p:txBody>
          <a:bodyPr>
            <a:normAutofit/>
          </a:bodyPr>
          <a:lstStyle/>
          <a:p>
            <a:r>
              <a:rPr lang="en-US" sz="3600" dirty="0"/>
              <a:t>Conclusion</a:t>
            </a:r>
            <a:endParaRPr lang="en-AU" sz="3600" dirty="0"/>
          </a:p>
        </p:txBody>
      </p:sp>
      <p:pic>
        <p:nvPicPr>
          <p:cNvPr id="8" name="Picture 7">
            <a:extLst>
              <a:ext uri="{FF2B5EF4-FFF2-40B4-BE49-F238E27FC236}">
                <a16:creationId xmlns:a16="http://schemas.microsoft.com/office/drawing/2014/main" id="{4C24540C-938C-4FC6-9243-7B066676FB6C}"/>
              </a:ext>
            </a:extLst>
          </p:cNvPr>
          <p:cNvPicPr>
            <a:picLocks noChangeAspect="1"/>
          </p:cNvPicPr>
          <p:nvPr/>
        </p:nvPicPr>
        <p:blipFill>
          <a:blip r:embed="rId2"/>
          <a:stretch>
            <a:fillRect/>
          </a:stretch>
        </p:blipFill>
        <p:spPr>
          <a:xfrm>
            <a:off x="681037" y="5940222"/>
            <a:ext cx="1499746" cy="707197"/>
          </a:xfrm>
          <a:prstGeom prst="rect">
            <a:avLst/>
          </a:prstGeom>
        </p:spPr>
      </p:pic>
    </p:spTree>
    <p:extLst>
      <p:ext uri="{BB962C8B-B14F-4D97-AF65-F5344CB8AC3E}">
        <p14:creationId xmlns:p14="http://schemas.microsoft.com/office/powerpoint/2010/main" val="2306359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a:t>YMAC felt the workshop process and being able to talk through the research materials with Robe River Kuruma People and seeking their direction about how to manage these materials going forward, was a really important part of finalising the native title process for the group. </a:t>
            </a:r>
          </a:p>
          <a:p>
            <a:r>
              <a:rPr lang="en-US" sz="2200" dirty="0"/>
              <a:t>The lessons learnt from this engagement process has allowed YMAC to reflect and update our </a:t>
            </a:r>
            <a:r>
              <a:rPr lang="en-US" sz="2200" dirty="0" err="1"/>
              <a:t>RoM</a:t>
            </a:r>
            <a:r>
              <a:rPr lang="en-US" sz="2200" dirty="0"/>
              <a:t> processes, and pushed us to seek further anthropological and legal advice which we hope will serve to ensure a best practice process continues.</a:t>
            </a:r>
          </a:p>
          <a:p>
            <a:r>
              <a:rPr lang="en-US" sz="2200" dirty="0"/>
              <a:t>As part of updating our process and policy, YMAC has also developed a different process for returning materials to groups who do not want YMAC to facilitate workshops. </a:t>
            </a:r>
          </a:p>
          <a:p>
            <a:endParaRPr lang="en-AU" dirty="0"/>
          </a:p>
        </p:txBody>
      </p:sp>
      <p:sp>
        <p:nvSpPr>
          <p:cNvPr id="5" name="Slide Number Placeholder 4"/>
          <p:cNvSpPr>
            <a:spLocks noGrp="1"/>
          </p:cNvSpPr>
          <p:nvPr>
            <p:ph type="sldNum" sz="quarter" idx="12"/>
          </p:nvPr>
        </p:nvSpPr>
        <p:spPr/>
        <p:txBody>
          <a:bodyPr/>
          <a:lstStyle/>
          <a:p>
            <a:fld id="{54945C25-4F82-4312-A409-48AB07A312E5}" type="slidenum">
              <a:rPr lang="en-AU" smtClean="0"/>
              <a:t>22</a:t>
            </a:fld>
            <a:endParaRPr lang="en-AU"/>
          </a:p>
        </p:txBody>
      </p:sp>
      <p:sp>
        <p:nvSpPr>
          <p:cNvPr id="6" name="Title 5"/>
          <p:cNvSpPr>
            <a:spLocks noGrp="1"/>
          </p:cNvSpPr>
          <p:nvPr>
            <p:ph type="title"/>
          </p:nvPr>
        </p:nvSpPr>
        <p:spPr/>
        <p:txBody>
          <a:bodyPr>
            <a:normAutofit/>
          </a:bodyPr>
          <a:lstStyle/>
          <a:p>
            <a:r>
              <a:rPr lang="en-US" sz="3600" dirty="0"/>
              <a:t>Conclusion</a:t>
            </a:r>
            <a:endParaRPr lang="en-AU" sz="3600" dirty="0"/>
          </a:p>
        </p:txBody>
      </p:sp>
      <p:pic>
        <p:nvPicPr>
          <p:cNvPr id="7" name="Picture 6">
            <a:extLst>
              <a:ext uri="{FF2B5EF4-FFF2-40B4-BE49-F238E27FC236}">
                <a16:creationId xmlns:a16="http://schemas.microsoft.com/office/drawing/2014/main" id="{B70D4B75-0D65-4905-A6D0-479E647AEB18}"/>
              </a:ext>
            </a:extLst>
          </p:cNvPr>
          <p:cNvPicPr>
            <a:picLocks noChangeAspect="1"/>
          </p:cNvPicPr>
          <p:nvPr/>
        </p:nvPicPr>
        <p:blipFill>
          <a:blip r:embed="rId2"/>
          <a:stretch>
            <a:fillRect/>
          </a:stretch>
        </p:blipFill>
        <p:spPr>
          <a:xfrm>
            <a:off x="681037" y="5958299"/>
            <a:ext cx="1499746" cy="707197"/>
          </a:xfrm>
          <a:prstGeom prst="rect">
            <a:avLst/>
          </a:prstGeom>
        </p:spPr>
      </p:pic>
    </p:spTree>
    <p:extLst>
      <p:ext uri="{BB962C8B-B14F-4D97-AF65-F5344CB8AC3E}">
        <p14:creationId xmlns:p14="http://schemas.microsoft.com/office/powerpoint/2010/main" val="1488626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latin typeface="+mj-lt"/>
              </a:rPr>
              <a:t>RRKAC will implement The Keeping Place in the coming months.</a:t>
            </a:r>
          </a:p>
          <a:p>
            <a:r>
              <a:rPr lang="en-US" sz="2000" dirty="0">
                <a:latin typeface="+mj-lt"/>
              </a:rPr>
              <a:t>Development of best practice guidelines informed by the RRK people for accessing, handling and storing </a:t>
            </a:r>
            <a:r>
              <a:rPr lang="en-US" sz="2000" b="0" i="0" u="none" strike="noStrike" baseline="0" dirty="0">
                <a:solidFill>
                  <a:srgbClr val="000000"/>
                </a:solidFill>
                <a:latin typeface="+mj-lt"/>
              </a:rPr>
              <a:t>both physical and digital reports, maps, oral testimonial, videos, genealogies, photos and records.</a:t>
            </a:r>
          </a:p>
          <a:p>
            <a:r>
              <a:rPr lang="en-US" sz="2000" dirty="0">
                <a:solidFill>
                  <a:srgbClr val="000000"/>
                </a:solidFill>
                <a:latin typeface="+mj-lt"/>
              </a:rPr>
              <a:t>Protocols to </a:t>
            </a:r>
            <a:r>
              <a:rPr lang="en-US" sz="2000" b="0" i="0" u="none" strike="noStrike" baseline="0" dirty="0">
                <a:solidFill>
                  <a:srgbClr val="000000"/>
                </a:solidFill>
                <a:latin typeface="+mj-lt"/>
              </a:rPr>
              <a:t>manage the chain of responsibility for all matters to do with new and/or ongoing materials developed, produced and/or gathered through research and RRKAC’s Keeping Culture project which </a:t>
            </a:r>
            <a:r>
              <a:rPr lang="en-US" sz="2000" dirty="0">
                <a:effectLst/>
                <a:ea typeface="Calibri" panose="020F0502020204030204" pitchFamily="34" charset="0"/>
              </a:rPr>
              <a:t>captures and preserves</a:t>
            </a:r>
            <a:r>
              <a:rPr lang="en-AU" sz="2000" dirty="0">
                <a:effectLst/>
                <a:ea typeface="Calibri" panose="020F0502020204030204" pitchFamily="34" charset="0"/>
              </a:rPr>
              <a:t> cultural knowledge for present and future generations</a:t>
            </a:r>
            <a:r>
              <a:rPr lang="en-US" sz="2000" b="0" i="0" u="none" strike="noStrike" baseline="0" dirty="0">
                <a:solidFill>
                  <a:srgbClr val="000000"/>
                </a:solidFill>
              </a:rPr>
              <a:t>. </a:t>
            </a:r>
          </a:p>
          <a:p>
            <a:r>
              <a:rPr lang="en-AU" sz="2000" b="0" i="0" u="none" strike="noStrike" baseline="0" dirty="0">
                <a:solidFill>
                  <a:srgbClr val="000000"/>
                </a:solidFill>
                <a:latin typeface="+mj-lt"/>
              </a:rPr>
              <a:t>Training for RRK people and career pathway planning to support the long-term management of RRK’s living archive.</a:t>
            </a:r>
            <a:r>
              <a:rPr lang="en-AU" sz="2000" b="0" i="0" u="none" strike="noStrike" baseline="0" dirty="0">
                <a:solidFill>
                  <a:srgbClr val="000000"/>
                </a:solidFill>
                <a:latin typeface="Calibri" panose="020F0502020204030204" pitchFamily="34" charset="0"/>
              </a:rPr>
              <a:t>	</a:t>
            </a:r>
          </a:p>
          <a:p>
            <a:r>
              <a:rPr lang="en-US" sz="2000" b="0" i="0" u="none" strike="noStrike" baseline="0" dirty="0">
                <a:solidFill>
                  <a:srgbClr val="000000"/>
                </a:solidFill>
                <a:latin typeface="+mj-lt"/>
              </a:rPr>
              <a:t>Community access to digital database / physical Keeping Place.</a:t>
            </a:r>
          </a:p>
          <a:p>
            <a:pPr marL="0" indent="0">
              <a:buNone/>
            </a:pPr>
            <a:r>
              <a:rPr lang="en-AU" sz="1800" b="0" i="0" u="none" strike="noStrike" baseline="0" dirty="0">
                <a:solidFill>
                  <a:srgbClr val="000000"/>
                </a:solidFill>
                <a:latin typeface="Calibri" panose="020F0502020204030204" pitchFamily="34" charset="0"/>
              </a:rPr>
              <a:t>	</a:t>
            </a:r>
          </a:p>
          <a:p>
            <a:endParaRPr lang="en-US" dirty="0"/>
          </a:p>
          <a:p>
            <a:endParaRPr lang="en-AU" dirty="0"/>
          </a:p>
        </p:txBody>
      </p:sp>
      <p:sp>
        <p:nvSpPr>
          <p:cNvPr id="5" name="Slide Number Placeholder 4"/>
          <p:cNvSpPr>
            <a:spLocks noGrp="1"/>
          </p:cNvSpPr>
          <p:nvPr>
            <p:ph type="sldNum" sz="quarter" idx="12"/>
          </p:nvPr>
        </p:nvSpPr>
        <p:spPr/>
        <p:txBody>
          <a:bodyPr/>
          <a:lstStyle/>
          <a:p>
            <a:fld id="{54945C25-4F82-4312-A409-48AB07A312E5}" type="slidenum">
              <a:rPr lang="en-AU" smtClean="0"/>
              <a:t>23</a:t>
            </a:fld>
            <a:endParaRPr lang="en-AU"/>
          </a:p>
        </p:txBody>
      </p:sp>
      <p:sp>
        <p:nvSpPr>
          <p:cNvPr id="6" name="Title 5"/>
          <p:cNvSpPr>
            <a:spLocks noGrp="1"/>
          </p:cNvSpPr>
          <p:nvPr>
            <p:ph type="title"/>
          </p:nvPr>
        </p:nvSpPr>
        <p:spPr/>
        <p:txBody>
          <a:bodyPr>
            <a:normAutofit/>
          </a:bodyPr>
          <a:lstStyle/>
          <a:p>
            <a:r>
              <a:rPr lang="en-US" sz="3600" dirty="0"/>
              <a:t>Conclusion</a:t>
            </a:r>
            <a:endParaRPr lang="en-AU" sz="3600" dirty="0"/>
          </a:p>
        </p:txBody>
      </p:sp>
      <p:pic>
        <p:nvPicPr>
          <p:cNvPr id="7" name="Picture 6">
            <a:extLst>
              <a:ext uri="{FF2B5EF4-FFF2-40B4-BE49-F238E27FC236}">
                <a16:creationId xmlns:a16="http://schemas.microsoft.com/office/drawing/2014/main" id="{B70D4B75-0D65-4905-A6D0-479E647AEB18}"/>
              </a:ext>
            </a:extLst>
          </p:cNvPr>
          <p:cNvPicPr>
            <a:picLocks noChangeAspect="1"/>
          </p:cNvPicPr>
          <p:nvPr/>
        </p:nvPicPr>
        <p:blipFill>
          <a:blip r:embed="rId2"/>
          <a:stretch>
            <a:fillRect/>
          </a:stretch>
        </p:blipFill>
        <p:spPr>
          <a:xfrm>
            <a:off x="681037" y="5958299"/>
            <a:ext cx="1499746" cy="707197"/>
          </a:xfrm>
          <a:prstGeom prst="rect">
            <a:avLst/>
          </a:prstGeom>
        </p:spPr>
      </p:pic>
    </p:spTree>
    <p:extLst>
      <p:ext uri="{BB962C8B-B14F-4D97-AF65-F5344CB8AC3E}">
        <p14:creationId xmlns:p14="http://schemas.microsoft.com/office/powerpoint/2010/main" val="3557812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AU" sz="1800" b="0" i="0" u="none" strike="noStrike" baseline="0" dirty="0">
                <a:solidFill>
                  <a:srgbClr val="000000"/>
                </a:solidFill>
                <a:latin typeface="Calibri" panose="020F0502020204030204" pitchFamily="34" charset="0"/>
              </a:rPr>
              <a:t>	</a:t>
            </a:r>
          </a:p>
          <a:p>
            <a:pPr marL="0" indent="0">
              <a:buNone/>
            </a:pPr>
            <a:r>
              <a:rPr lang="en-US" sz="2000" dirty="0"/>
              <a:t>Brooke St James – Executive Advisor, Strategy and Program Development</a:t>
            </a:r>
          </a:p>
          <a:p>
            <a:pPr marL="0" indent="0">
              <a:buNone/>
            </a:pPr>
            <a:r>
              <a:rPr lang="en-US" sz="2000" dirty="0">
                <a:hlinkClick r:id="rId2"/>
              </a:rPr>
              <a:t>b.stjames@rrkac.org.au</a:t>
            </a:r>
            <a:endParaRPr lang="en-US" sz="2000" dirty="0"/>
          </a:p>
          <a:p>
            <a:pPr marL="0" indent="0">
              <a:buNone/>
            </a:pPr>
            <a:endParaRPr lang="en-US" dirty="0"/>
          </a:p>
          <a:p>
            <a:pPr marL="0" indent="0">
              <a:buNone/>
            </a:pPr>
            <a:r>
              <a:rPr lang="en-US" sz="2000" dirty="0"/>
              <a:t>Amy Usher - Research Manager</a:t>
            </a:r>
          </a:p>
          <a:p>
            <a:pPr marL="0" indent="0">
              <a:buNone/>
            </a:pPr>
            <a:r>
              <a:rPr lang="en-US" sz="2000" dirty="0">
                <a:hlinkClick r:id="rId3"/>
              </a:rPr>
              <a:t>ausher@ymac.org.au</a:t>
            </a:r>
            <a:r>
              <a:rPr lang="en-US" sz="2000" dirty="0"/>
              <a:t> </a:t>
            </a:r>
          </a:p>
          <a:p>
            <a:endParaRPr lang="en-AU" dirty="0"/>
          </a:p>
        </p:txBody>
      </p:sp>
      <p:sp>
        <p:nvSpPr>
          <p:cNvPr id="5" name="Slide Number Placeholder 4"/>
          <p:cNvSpPr>
            <a:spLocks noGrp="1"/>
          </p:cNvSpPr>
          <p:nvPr>
            <p:ph type="sldNum" sz="quarter" idx="12"/>
          </p:nvPr>
        </p:nvSpPr>
        <p:spPr/>
        <p:txBody>
          <a:bodyPr/>
          <a:lstStyle/>
          <a:p>
            <a:fld id="{54945C25-4F82-4312-A409-48AB07A312E5}" type="slidenum">
              <a:rPr lang="en-AU" smtClean="0"/>
              <a:t>24</a:t>
            </a:fld>
            <a:endParaRPr lang="en-AU"/>
          </a:p>
        </p:txBody>
      </p:sp>
      <p:sp>
        <p:nvSpPr>
          <p:cNvPr id="6" name="Title 5"/>
          <p:cNvSpPr>
            <a:spLocks noGrp="1"/>
          </p:cNvSpPr>
          <p:nvPr>
            <p:ph type="title"/>
          </p:nvPr>
        </p:nvSpPr>
        <p:spPr/>
        <p:txBody>
          <a:bodyPr>
            <a:normAutofit/>
          </a:bodyPr>
          <a:lstStyle/>
          <a:p>
            <a:r>
              <a:rPr lang="en-US" sz="3600" dirty="0"/>
              <a:t>Contact Details</a:t>
            </a:r>
            <a:endParaRPr lang="en-AU" sz="3600" dirty="0"/>
          </a:p>
        </p:txBody>
      </p:sp>
      <p:pic>
        <p:nvPicPr>
          <p:cNvPr id="7" name="Picture 6">
            <a:extLst>
              <a:ext uri="{FF2B5EF4-FFF2-40B4-BE49-F238E27FC236}">
                <a16:creationId xmlns:a16="http://schemas.microsoft.com/office/drawing/2014/main" id="{B70D4B75-0D65-4905-A6D0-479E647AEB18}"/>
              </a:ext>
            </a:extLst>
          </p:cNvPr>
          <p:cNvPicPr>
            <a:picLocks noChangeAspect="1"/>
          </p:cNvPicPr>
          <p:nvPr/>
        </p:nvPicPr>
        <p:blipFill>
          <a:blip r:embed="rId4"/>
          <a:stretch>
            <a:fillRect/>
          </a:stretch>
        </p:blipFill>
        <p:spPr>
          <a:xfrm>
            <a:off x="681037" y="5958299"/>
            <a:ext cx="1499746" cy="707197"/>
          </a:xfrm>
          <a:prstGeom prst="rect">
            <a:avLst/>
          </a:prstGeom>
        </p:spPr>
      </p:pic>
    </p:spTree>
    <p:extLst>
      <p:ext uri="{BB962C8B-B14F-4D97-AF65-F5344CB8AC3E}">
        <p14:creationId xmlns:p14="http://schemas.microsoft.com/office/powerpoint/2010/main" val="176281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5291-8E01-4B3A-BABB-6D8B37E0A278}"/>
              </a:ext>
            </a:extLst>
          </p:cNvPr>
          <p:cNvSpPr>
            <a:spLocks noGrp="1"/>
          </p:cNvSpPr>
          <p:nvPr>
            <p:ph type="title"/>
          </p:nvPr>
        </p:nvSpPr>
        <p:spPr>
          <a:xfrm>
            <a:off x="608466" y="346528"/>
            <a:ext cx="8543925" cy="1325563"/>
          </a:xfrm>
        </p:spPr>
        <p:txBody>
          <a:bodyPr>
            <a:normAutofit/>
          </a:bodyPr>
          <a:lstStyle/>
          <a:p>
            <a:r>
              <a:rPr lang="en-US" sz="3800" dirty="0"/>
              <a:t>Background – Preferred process</a:t>
            </a:r>
            <a:endParaRPr lang="en-AU" sz="3800" dirty="0"/>
          </a:p>
        </p:txBody>
      </p:sp>
      <p:sp>
        <p:nvSpPr>
          <p:cNvPr id="3" name="Content Placeholder 2">
            <a:extLst>
              <a:ext uri="{FF2B5EF4-FFF2-40B4-BE49-F238E27FC236}">
                <a16:creationId xmlns:a16="http://schemas.microsoft.com/office/drawing/2014/main" id="{CE740931-124F-413C-A49B-F0BF6D7E20C6}"/>
              </a:ext>
            </a:extLst>
          </p:cNvPr>
          <p:cNvSpPr>
            <a:spLocks noGrp="1"/>
          </p:cNvSpPr>
          <p:nvPr>
            <p:ph idx="1"/>
          </p:nvPr>
        </p:nvSpPr>
        <p:spPr>
          <a:xfrm>
            <a:off x="608466" y="1672091"/>
            <a:ext cx="8543925" cy="4351338"/>
          </a:xfrm>
        </p:spPr>
        <p:txBody>
          <a:bodyPr>
            <a:normAutofit/>
          </a:bodyPr>
          <a:lstStyle/>
          <a:p>
            <a:r>
              <a:rPr lang="en-US" sz="2200" dirty="0"/>
              <a:t>YMAC had developed a best practice process for returning research materials. The process followed the below:	</a:t>
            </a:r>
            <a:endParaRPr lang="en-AU" dirty="0"/>
          </a:p>
        </p:txBody>
      </p:sp>
      <p:sp>
        <p:nvSpPr>
          <p:cNvPr id="6" name="Slide Number Placeholder 5">
            <a:extLst>
              <a:ext uri="{FF2B5EF4-FFF2-40B4-BE49-F238E27FC236}">
                <a16:creationId xmlns:a16="http://schemas.microsoft.com/office/drawing/2014/main" id="{EB920442-9F0A-4462-93C0-D296D894BEBD}"/>
              </a:ext>
            </a:extLst>
          </p:cNvPr>
          <p:cNvSpPr>
            <a:spLocks noGrp="1"/>
          </p:cNvSpPr>
          <p:nvPr>
            <p:ph type="sldNum" sz="quarter" idx="12"/>
          </p:nvPr>
        </p:nvSpPr>
        <p:spPr/>
        <p:txBody>
          <a:bodyPr/>
          <a:lstStyle/>
          <a:p>
            <a:fld id="{54945C25-4F82-4312-A409-48AB07A312E5}" type="slidenum">
              <a:rPr lang="en-AU" smtClean="0"/>
              <a:t>3</a:t>
            </a:fld>
            <a:endParaRPr lang="en-AU"/>
          </a:p>
        </p:txBody>
      </p:sp>
      <p:graphicFrame>
        <p:nvGraphicFramePr>
          <p:cNvPr id="7" name="Diagram 6"/>
          <p:cNvGraphicFramePr/>
          <p:nvPr>
            <p:extLst>
              <p:ext uri="{D42A27DB-BD31-4B8C-83A1-F6EECF244321}">
                <p14:modId xmlns:p14="http://schemas.microsoft.com/office/powerpoint/2010/main" val="1000631422"/>
              </p:ext>
            </p:extLst>
          </p:nvPr>
        </p:nvGraphicFramePr>
        <p:xfrm>
          <a:off x="-345343" y="1790660"/>
          <a:ext cx="9911643" cy="2957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3681936913"/>
              </p:ext>
            </p:extLst>
          </p:nvPr>
        </p:nvGraphicFramePr>
        <p:xfrm>
          <a:off x="-322765" y="3476976"/>
          <a:ext cx="9889065" cy="29539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992749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Conversations between YMAC and RRKAC about returning materials began in January 2018.</a:t>
            </a:r>
          </a:p>
          <a:p>
            <a:r>
              <a:rPr lang="en-US" sz="2200" dirty="0"/>
              <a:t>The Research Manger presented about </a:t>
            </a:r>
            <a:r>
              <a:rPr lang="en-US" sz="2200" dirty="0" err="1"/>
              <a:t>RoM</a:t>
            </a:r>
            <a:r>
              <a:rPr lang="en-US" sz="2200" dirty="0"/>
              <a:t> to the group on 2 March 2018 and gave some general information about the workshop process, including that we couldn't start that workshop process until after the Part B area was determined.</a:t>
            </a:r>
          </a:p>
          <a:p>
            <a:r>
              <a:rPr lang="en-US" sz="2200" dirty="0"/>
              <a:t>A formal request (a resolution passed by the RRKAC Board) to enter a </a:t>
            </a:r>
            <a:r>
              <a:rPr lang="en-US" sz="2200" dirty="0" err="1"/>
              <a:t>RoM</a:t>
            </a:r>
            <a:r>
              <a:rPr lang="en-US" sz="2200" dirty="0"/>
              <a:t> process was provided to YMAC by RRK on 9 March 2018.</a:t>
            </a:r>
          </a:p>
          <a:p>
            <a:r>
              <a:rPr lang="en-US" sz="2200" dirty="0"/>
              <a:t>Various email conversations and phone hook ups occurred over the next few months between YMAC and RRKAC to set out the workshop timeline and discuss other aspects of the return.</a:t>
            </a:r>
            <a:endParaRPr lang="en-AU" sz="2200" dirty="0"/>
          </a:p>
        </p:txBody>
      </p:sp>
      <p:sp>
        <p:nvSpPr>
          <p:cNvPr id="5" name="Slide Number Placeholder 4"/>
          <p:cNvSpPr>
            <a:spLocks noGrp="1"/>
          </p:cNvSpPr>
          <p:nvPr>
            <p:ph type="sldNum" sz="quarter" idx="12"/>
          </p:nvPr>
        </p:nvSpPr>
        <p:spPr/>
        <p:txBody>
          <a:bodyPr/>
          <a:lstStyle/>
          <a:p>
            <a:fld id="{54945C25-4F82-4312-A409-48AB07A312E5}" type="slidenum">
              <a:rPr lang="en-AU" smtClean="0"/>
              <a:t>4</a:t>
            </a:fld>
            <a:endParaRPr lang="en-AU"/>
          </a:p>
        </p:txBody>
      </p:sp>
      <p:sp>
        <p:nvSpPr>
          <p:cNvPr id="6" name="Title 5"/>
          <p:cNvSpPr>
            <a:spLocks noGrp="1"/>
          </p:cNvSpPr>
          <p:nvPr>
            <p:ph type="title"/>
          </p:nvPr>
        </p:nvSpPr>
        <p:spPr/>
        <p:txBody>
          <a:bodyPr>
            <a:normAutofit/>
          </a:bodyPr>
          <a:lstStyle/>
          <a:p>
            <a:r>
              <a:rPr lang="en-US" sz="3600" dirty="0"/>
              <a:t>Background – entering into the process with RRKAC</a:t>
            </a:r>
            <a:endParaRPr lang="en-AU" sz="3600" dirty="0"/>
          </a:p>
        </p:txBody>
      </p:sp>
      <p:pic>
        <p:nvPicPr>
          <p:cNvPr id="7" name="Picture 6">
            <a:extLst>
              <a:ext uri="{FF2B5EF4-FFF2-40B4-BE49-F238E27FC236}">
                <a16:creationId xmlns:a16="http://schemas.microsoft.com/office/drawing/2014/main" id="{B89137F4-9B1E-4603-8FE8-F62F4724DC49}"/>
              </a:ext>
            </a:extLst>
          </p:cNvPr>
          <p:cNvPicPr>
            <a:picLocks noChangeAspect="1"/>
          </p:cNvPicPr>
          <p:nvPr/>
        </p:nvPicPr>
        <p:blipFill>
          <a:blip r:embed="rId2"/>
          <a:stretch>
            <a:fillRect/>
          </a:stretch>
        </p:blipFill>
        <p:spPr>
          <a:xfrm>
            <a:off x="559165" y="5977700"/>
            <a:ext cx="1579001" cy="743776"/>
          </a:xfrm>
          <a:prstGeom prst="rect">
            <a:avLst/>
          </a:prstGeom>
        </p:spPr>
      </p:pic>
    </p:spTree>
    <p:extLst>
      <p:ext uri="{BB962C8B-B14F-4D97-AF65-F5344CB8AC3E}">
        <p14:creationId xmlns:p14="http://schemas.microsoft.com/office/powerpoint/2010/main" val="2967690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RRKAC felt an enormous amount of community pressure to ensure the return process was undertaken effectively.</a:t>
            </a:r>
          </a:p>
          <a:p>
            <a:r>
              <a:rPr lang="en-US" sz="2200" dirty="0"/>
              <a:t>RRKAC wanted to work with YMAC in a co-operative, constructive and positive way, whilst managing community expectations. </a:t>
            </a:r>
          </a:p>
          <a:p>
            <a:r>
              <a:rPr lang="en-US" sz="2200" dirty="0"/>
              <a:t>It was the role of RRKAC to enable RRK people to take ownership of the process including how they wish for their collection of oral histories, cultural information and personal and traditional stories to be returned, actively managed and preserved into the future. </a:t>
            </a:r>
          </a:p>
          <a:p>
            <a:r>
              <a:rPr lang="en-US" sz="2200" dirty="0"/>
              <a:t>There was some frustration from the community that their independence was not being recognised.</a:t>
            </a:r>
            <a:endParaRPr lang="en-AU" sz="2200" dirty="0"/>
          </a:p>
        </p:txBody>
      </p:sp>
      <p:sp>
        <p:nvSpPr>
          <p:cNvPr id="5" name="Slide Number Placeholder 4"/>
          <p:cNvSpPr>
            <a:spLocks noGrp="1"/>
          </p:cNvSpPr>
          <p:nvPr>
            <p:ph type="sldNum" sz="quarter" idx="12"/>
          </p:nvPr>
        </p:nvSpPr>
        <p:spPr/>
        <p:txBody>
          <a:bodyPr/>
          <a:lstStyle/>
          <a:p>
            <a:fld id="{54945C25-4F82-4312-A409-48AB07A312E5}" type="slidenum">
              <a:rPr lang="en-AU" smtClean="0"/>
              <a:t>5</a:t>
            </a:fld>
            <a:endParaRPr lang="en-AU"/>
          </a:p>
        </p:txBody>
      </p:sp>
      <p:sp>
        <p:nvSpPr>
          <p:cNvPr id="6" name="Title 5"/>
          <p:cNvSpPr>
            <a:spLocks noGrp="1"/>
          </p:cNvSpPr>
          <p:nvPr>
            <p:ph type="title"/>
          </p:nvPr>
        </p:nvSpPr>
        <p:spPr/>
        <p:txBody>
          <a:bodyPr>
            <a:normAutofit/>
          </a:bodyPr>
          <a:lstStyle/>
          <a:p>
            <a:r>
              <a:rPr lang="en-US" sz="3600" dirty="0"/>
              <a:t>Background – entering into the process with RRKAC</a:t>
            </a:r>
            <a:endParaRPr lang="en-AU" sz="3600" dirty="0"/>
          </a:p>
        </p:txBody>
      </p:sp>
      <p:pic>
        <p:nvPicPr>
          <p:cNvPr id="3" name="Picture 2">
            <a:extLst>
              <a:ext uri="{FF2B5EF4-FFF2-40B4-BE49-F238E27FC236}">
                <a16:creationId xmlns:a16="http://schemas.microsoft.com/office/drawing/2014/main" id="{4E3BF1DF-EE7D-4C4B-A7EF-9694C28E12FC}"/>
              </a:ext>
            </a:extLst>
          </p:cNvPr>
          <p:cNvPicPr>
            <a:picLocks noChangeAspect="1"/>
          </p:cNvPicPr>
          <p:nvPr/>
        </p:nvPicPr>
        <p:blipFill>
          <a:blip r:embed="rId2"/>
          <a:stretch>
            <a:fillRect/>
          </a:stretch>
        </p:blipFill>
        <p:spPr>
          <a:xfrm>
            <a:off x="594676" y="5894769"/>
            <a:ext cx="1579001" cy="743776"/>
          </a:xfrm>
          <a:prstGeom prst="rect">
            <a:avLst/>
          </a:prstGeom>
        </p:spPr>
      </p:pic>
    </p:spTree>
    <p:extLst>
      <p:ext uri="{BB962C8B-B14F-4D97-AF65-F5344CB8AC3E}">
        <p14:creationId xmlns:p14="http://schemas.microsoft.com/office/powerpoint/2010/main" val="2094686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D9B3-FEC4-4F60-9C17-4BE67490532F}"/>
              </a:ext>
            </a:extLst>
          </p:cNvPr>
          <p:cNvSpPr>
            <a:spLocks noGrp="1"/>
          </p:cNvSpPr>
          <p:nvPr>
            <p:ph type="title"/>
          </p:nvPr>
        </p:nvSpPr>
        <p:spPr>
          <a:xfrm>
            <a:off x="681038" y="365126"/>
            <a:ext cx="8543925" cy="1325563"/>
          </a:xfrm>
        </p:spPr>
        <p:txBody>
          <a:bodyPr>
            <a:normAutofit/>
          </a:bodyPr>
          <a:lstStyle/>
          <a:p>
            <a:r>
              <a:rPr lang="en-US" sz="3600" dirty="0"/>
              <a:t>Consultation Process</a:t>
            </a:r>
            <a:endParaRPr lang="en-AU" sz="3600" dirty="0"/>
          </a:p>
        </p:txBody>
      </p:sp>
      <p:sp>
        <p:nvSpPr>
          <p:cNvPr id="3" name="Content Placeholder 2">
            <a:extLst>
              <a:ext uri="{FF2B5EF4-FFF2-40B4-BE49-F238E27FC236}">
                <a16:creationId xmlns:a16="http://schemas.microsoft.com/office/drawing/2014/main" id="{19D7AA2C-811F-40E0-B266-F3454EE5B8BA}"/>
              </a:ext>
            </a:extLst>
          </p:cNvPr>
          <p:cNvSpPr>
            <a:spLocks noGrp="1"/>
          </p:cNvSpPr>
          <p:nvPr>
            <p:ph idx="1"/>
          </p:nvPr>
        </p:nvSpPr>
        <p:spPr/>
        <p:txBody>
          <a:bodyPr>
            <a:normAutofit lnSpcReduction="10000"/>
          </a:bodyPr>
          <a:lstStyle/>
          <a:p>
            <a:r>
              <a:rPr lang="en-US" sz="2200" dirty="0"/>
              <a:t>There were three workshops coordinated as part of the </a:t>
            </a:r>
            <a:r>
              <a:rPr lang="en-US" sz="2200" dirty="0" err="1"/>
              <a:t>RoM</a:t>
            </a:r>
            <a:r>
              <a:rPr lang="en-US" sz="2200" dirty="0"/>
              <a:t> process and a total of 19 Robe River Kuruma people that participated variously along the way.</a:t>
            </a:r>
          </a:p>
          <a:p>
            <a:r>
              <a:rPr lang="en-US" sz="2200" dirty="0"/>
              <a:t>YMAC funded our staff travel and RRKAC provided a venue and catering for the workshops. </a:t>
            </a:r>
          </a:p>
          <a:p>
            <a:r>
              <a:rPr lang="en-US" sz="2200" dirty="0"/>
              <a:t>The Robe River Kuruma people nominated for the advisory committee were the HAC (Heritage Advisory Committee) and others as nominated by the community or invited (including elders).</a:t>
            </a:r>
          </a:p>
          <a:p>
            <a:r>
              <a:rPr lang="en-US" sz="2200" dirty="0"/>
              <a:t>From YMAC: Research Manager, Anthropologist and Research Assistant </a:t>
            </a:r>
          </a:p>
          <a:p>
            <a:r>
              <a:rPr lang="en-US" sz="2200" dirty="0"/>
              <a:t>From RRKAC: Member Services and Operations Manager, Heritage Manager </a:t>
            </a:r>
            <a:endParaRPr lang="en-US" sz="2200" dirty="0">
              <a:solidFill>
                <a:srgbClr val="FF0000"/>
              </a:solidFill>
            </a:endParaRPr>
          </a:p>
          <a:p>
            <a:pPr marL="0" indent="0">
              <a:buNone/>
            </a:pPr>
            <a:endParaRPr lang="en-US" sz="2200" dirty="0"/>
          </a:p>
          <a:p>
            <a:pPr marL="457200" lvl="1" indent="0">
              <a:buNone/>
            </a:pPr>
            <a:endParaRPr lang="en-US" sz="1800" dirty="0"/>
          </a:p>
        </p:txBody>
      </p:sp>
      <p:sp>
        <p:nvSpPr>
          <p:cNvPr id="6" name="Slide Number Placeholder 5">
            <a:extLst>
              <a:ext uri="{FF2B5EF4-FFF2-40B4-BE49-F238E27FC236}">
                <a16:creationId xmlns:a16="http://schemas.microsoft.com/office/drawing/2014/main" id="{7FBD1D5D-28CC-48AA-9502-5033C32FA68E}"/>
              </a:ext>
            </a:extLst>
          </p:cNvPr>
          <p:cNvSpPr>
            <a:spLocks noGrp="1"/>
          </p:cNvSpPr>
          <p:nvPr>
            <p:ph type="sldNum" sz="quarter" idx="12"/>
          </p:nvPr>
        </p:nvSpPr>
        <p:spPr/>
        <p:txBody>
          <a:bodyPr/>
          <a:lstStyle/>
          <a:p>
            <a:fld id="{54945C25-4F82-4312-A409-48AB07A312E5}" type="slidenum">
              <a:rPr lang="en-AU" smtClean="0"/>
              <a:t>6</a:t>
            </a:fld>
            <a:endParaRPr lang="en-AU"/>
          </a:p>
        </p:txBody>
      </p:sp>
      <p:pic>
        <p:nvPicPr>
          <p:cNvPr id="7" name="Picture 6">
            <a:extLst>
              <a:ext uri="{FF2B5EF4-FFF2-40B4-BE49-F238E27FC236}">
                <a16:creationId xmlns:a16="http://schemas.microsoft.com/office/drawing/2014/main" id="{47DC7B81-4F49-4A56-9A17-757285D3CEF2}"/>
              </a:ext>
            </a:extLst>
          </p:cNvPr>
          <p:cNvPicPr>
            <a:picLocks noChangeAspect="1"/>
          </p:cNvPicPr>
          <p:nvPr/>
        </p:nvPicPr>
        <p:blipFill>
          <a:blip r:embed="rId2"/>
          <a:stretch>
            <a:fillRect/>
          </a:stretch>
        </p:blipFill>
        <p:spPr>
          <a:xfrm>
            <a:off x="390489" y="5984463"/>
            <a:ext cx="1579001" cy="743776"/>
          </a:xfrm>
          <a:prstGeom prst="rect">
            <a:avLst/>
          </a:prstGeom>
        </p:spPr>
      </p:pic>
    </p:spTree>
    <p:extLst>
      <p:ext uri="{BB962C8B-B14F-4D97-AF65-F5344CB8AC3E}">
        <p14:creationId xmlns:p14="http://schemas.microsoft.com/office/powerpoint/2010/main" val="224136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D9B3-FEC4-4F60-9C17-4BE67490532F}"/>
              </a:ext>
            </a:extLst>
          </p:cNvPr>
          <p:cNvSpPr>
            <a:spLocks noGrp="1"/>
          </p:cNvSpPr>
          <p:nvPr>
            <p:ph type="title"/>
          </p:nvPr>
        </p:nvSpPr>
        <p:spPr>
          <a:xfrm>
            <a:off x="681038" y="365126"/>
            <a:ext cx="8543925" cy="1325563"/>
          </a:xfrm>
        </p:spPr>
        <p:txBody>
          <a:bodyPr>
            <a:normAutofit/>
          </a:bodyPr>
          <a:lstStyle/>
          <a:p>
            <a:r>
              <a:rPr lang="en-US" sz="3600" dirty="0"/>
              <a:t>Consultation Process</a:t>
            </a:r>
            <a:endParaRPr lang="en-AU" sz="3600" dirty="0"/>
          </a:p>
        </p:txBody>
      </p:sp>
      <p:sp>
        <p:nvSpPr>
          <p:cNvPr id="3" name="Content Placeholder 2">
            <a:extLst>
              <a:ext uri="{FF2B5EF4-FFF2-40B4-BE49-F238E27FC236}">
                <a16:creationId xmlns:a16="http://schemas.microsoft.com/office/drawing/2014/main" id="{19D7AA2C-811F-40E0-B266-F3454EE5B8BA}"/>
              </a:ext>
            </a:extLst>
          </p:cNvPr>
          <p:cNvSpPr>
            <a:spLocks noGrp="1"/>
          </p:cNvSpPr>
          <p:nvPr>
            <p:ph idx="1"/>
          </p:nvPr>
        </p:nvSpPr>
        <p:spPr/>
        <p:txBody>
          <a:bodyPr>
            <a:normAutofit/>
          </a:bodyPr>
          <a:lstStyle/>
          <a:p>
            <a:r>
              <a:rPr lang="en-US" sz="2200" dirty="0"/>
              <a:t>Prior to the YMAC Workshops, RRKAC sought expert advice regarding the crucial aspects of the return process.</a:t>
            </a:r>
          </a:p>
          <a:p>
            <a:r>
              <a:rPr lang="en-US" sz="2200" dirty="0"/>
              <a:t>RRKAC sought to maximise materials returned, whilst following the policy YMAC had developed i.e. personal returns. RRKAC respects the confidentiality of individuals, but also has concerns that many of the oral history materials and those of potentially most value to RRK families may not be returned.</a:t>
            </a:r>
          </a:p>
          <a:p>
            <a:r>
              <a:rPr lang="en-US" sz="2200" dirty="0"/>
              <a:t>RRKAC also sought to better understand the index of materials provided and prior to the workshops made a number of requests to YMAC for clarification. It's noted that if PBCs do not have internal capacity or understanding in this area it is difficult to navigate this information, ensure all the material is listed and identify what may have been omitted.</a:t>
            </a:r>
          </a:p>
          <a:p>
            <a:endParaRPr lang="en-US" sz="2200" dirty="0"/>
          </a:p>
          <a:p>
            <a:endParaRPr lang="en-US" sz="2200" dirty="0"/>
          </a:p>
          <a:p>
            <a:pPr marL="457200" lvl="1" indent="0">
              <a:buNone/>
            </a:pPr>
            <a:endParaRPr lang="en-US" sz="1800" dirty="0"/>
          </a:p>
        </p:txBody>
      </p:sp>
      <p:sp>
        <p:nvSpPr>
          <p:cNvPr id="6" name="Slide Number Placeholder 5">
            <a:extLst>
              <a:ext uri="{FF2B5EF4-FFF2-40B4-BE49-F238E27FC236}">
                <a16:creationId xmlns:a16="http://schemas.microsoft.com/office/drawing/2014/main" id="{7FBD1D5D-28CC-48AA-9502-5033C32FA68E}"/>
              </a:ext>
            </a:extLst>
          </p:cNvPr>
          <p:cNvSpPr>
            <a:spLocks noGrp="1"/>
          </p:cNvSpPr>
          <p:nvPr>
            <p:ph type="sldNum" sz="quarter" idx="12"/>
          </p:nvPr>
        </p:nvSpPr>
        <p:spPr/>
        <p:txBody>
          <a:bodyPr/>
          <a:lstStyle/>
          <a:p>
            <a:fld id="{54945C25-4F82-4312-A409-48AB07A312E5}" type="slidenum">
              <a:rPr lang="en-AU" smtClean="0"/>
              <a:t>7</a:t>
            </a:fld>
            <a:endParaRPr lang="en-AU"/>
          </a:p>
        </p:txBody>
      </p:sp>
      <p:pic>
        <p:nvPicPr>
          <p:cNvPr id="7" name="Picture 6">
            <a:extLst>
              <a:ext uri="{FF2B5EF4-FFF2-40B4-BE49-F238E27FC236}">
                <a16:creationId xmlns:a16="http://schemas.microsoft.com/office/drawing/2014/main" id="{47DC7B81-4F49-4A56-9A17-757285D3CEF2}"/>
              </a:ext>
            </a:extLst>
          </p:cNvPr>
          <p:cNvPicPr>
            <a:picLocks noChangeAspect="1"/>
          </p:cNvPicPr>
          <p:nvPr/>
        </p:nvPicPr>
        <p:blipFill>
          <a:blip r:embed="rId2"/>
          <a:stretch>
            <a:fillRect/>
          </a:stretch>
        </p:blipFill>
        <p:spPr>
          <a:xfrm>
            <a:off x="390489" y="5984463"/>
            <a:ext cx="1579001" cy="743776"/>
          </a:xfrm>
          <a:prstGeom prst="rect">
            <a:avLst/>
          </a:prstGeom>
        </p:spPr>
      </p:pic>
    </p:spTree>
    <p:extLst>
      <p:ext uri="{BB962C8B-B14F-4D97-AF65-F5344CB8AC3E}">
        <p14:creationId xmlns:p14="http://schemas.microsoft.com/office/powerpoint/2010/main" val="863545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3619" y="1690690"/>
            <a:ext cx="8543925" cy="4351338"/>
          </a:xfrm>
        </p:spPr>
        <p:txBody>
          <a:bodyPr>
            <a:normAutofit lnSpcReduction="10000"/>
          </a:bodyPr>
          <a:lstStyle/>
          <a:p>
            <a:pPr marL="0" indent="0">
              <a:buNone/>
            </a:pPr>
            <a:r>
              <a:rPr lang="en-US" sz="2200" u="sng" dirty="0"/>
              <a:t>Workshop 1 :</a:t>
            </a:r>
            <a:r>
              <a:rPr lang="en-US" sz="2200" dirty="0"/>
              <a:t> 17-18 July 2018</a:t>
            </a:r>
          </a:p>
          <a:p>
            <a:pPr marL="0" indent="0">
              <a:buNone/>
            </a:pPr>
            <a:r>
              <a:rPr lang="en-US" sz="2200" dirty="0"/>
              <a:t>Day 1 and 2 (3 YMAC staff, 4 RRKAC staff and 10 RRK people)</a:t>
            </a:r>
          </a:p>
          <a:p>
            <a:r>
              <a:rPr lang="en-US" sz="2200" dirty="0"/>
              <a:t>Overview of the workshop process and discussion about limitations of native title research.</a:t>
            </a:r>
          </a:p>
          <a:p>
            <a:r>
              <a:rPr lang="en-US" sz="2200" dirty="0"/>
              <a:t>RRKAC resolved as the holder of materials. </a:t>
            </a:r>
          </a:p>
          <a:p>
            <a:r>
              <a:rPr lang="en-US" sz="2200" dirty="0"/>
              <a:t>Discussion about priority materials to be returned. </a:t>
            </a:r>
          </a:p>
          <a:p>
            <a:r>
              <a:rPr lang="en-US" sz="2200" dirty="0"/>
              <a:t>The committee gave permission for the Heritage Manager to access information for the purposes of cultural heritage protection, ahead of the policy being finalised.</a:t>
            </a:r>
          </a:p>
          <a:p>
            <a:r>
              <a:rPr lang="en-US" sz="2200" dirty="0"/>
              <a:t>Discussion around the sensitives of personal information and accessing information YMAC had received from third parties was also discussed.</a:t>
            </a:r>
          </a:p>
          <a:p>
            <a:endParaRPr lang="en-US" sz="2200" dirty="0"/>
          </a:p>
          <a:p>
            <a:endParaRPr lang="en-AU" dirty="0"/>
          </a:p>
        </p:txBody>
      </p:sp>
      <p:sp>
        <p:nvSpPr>
          <p:cNvPr id="5" name="Slide Number Placeholder 4"/>
          <p:cNvSpPr>
            <a:spLocks noGrp="1"/>
          </p:cNvSpPr>
          <p:nvPr>
            <p:ph type="sldNum" sz="quarter" idx="12"/>
          </p:nvPr>
        </p:nvSpPr>
        <p:spPr/>
        <p:txBody>
          <a:bodyPr/>
          <a:lstStyle/>
          <a:p>
            <a:fld id="{54945C25-4F82-4312-A409-48AB07A312E5}" type="slidenum">
              <a:rPr lang="en-AU" smtClean="0"/>
              <a:t>8</a:t>
            </a:fld>
            <a:endParaRPr lang="en-AU"/>
          </a:p>
        </p:txBody>
      </p:sp>
      <p:sp>
        <p:nvSpPr>
          <p:cNvPr id="6" name="Title 5"/>
          <p:cNvSpPr>
            <a:spLocks noGrp="1"/>
          </p:cNvSpPr>
          <p:nvPr>
            <p:ph type="title"/>
          </p:nvPr>
        </p:nvSpPr>
        <p:spPr/>
        <p:txBody>
          <a:bodyPr>
            <a:normAutofit/>
          </a:bodyPr>
          <a:lstStyle/>
          <a:p>
            <a:r>
              <a:rPr lang="en-US" sz="3600" dirty="0"/>
              <a:t>Consultation Process</a:t>
            </a:r>
            <a:endParaRPr lang="en-AU" sz="3600" dirty="0"/>
          </a:p>
        </p:txBody>
      </p:sp>
      <p:pic>
        <p:nvPicPr>
          <p:cNvPr id="8" name="Picture 7">
            <a:extLst>
              <a:ext uri="{FF2B5EF4-FFF2-40B4-BE49-F238E27FC236}">
                <a16:creationId xmlns:a16="http://schemas.microsoft.com/office/drawing/2014/main" id="{E9FDB1B5-29C3-4689-9BFC-396256B50A2C}"/>
              </a:ext>
            </a:extLst>
          </p:cNvPr>
          <p:cNvPicPr>
            <a:picLocks noChangeAspect="1"/>
          </p:cNvPicPr>
          <p:nvPr/>
        </p:nvPicPr>
        <p:blipFill>
          <a:blip r:embed="rId2"/>
          <a:stretch>
            <a:fillRect/>
          </a:stretch>
        </p:blipFill>
        <p:spPr>
          <a:xfrm>
            <a:off x="381612" y="5977700"/>
            <a:ext cx="1579001" cy="743776"/>
          </a:xfrm>
          <a:prstGeom prst="rect">
            <a:avLst/>
          </a:prstGeom>
        </p:spPr>
      </p:pic>
    </p:spTree>
    <p:extLst>
      <p:ext uri="{BB962C8B-B14F-4D97-AF65-F5344CB8AC3E}">
        <p14:creationId xmlns:p14="http://schemas.microsoft.com/office/powerpoint/2010/main" val="960847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200" u="sng" dirty="0"/>
              <a:t>Workshop 2 :</a:t>
            </a:r>
            <a:r>
              <a:rPr lang="en-US" sz="2200" dirty="0"/>
              <a:t> 10-11 September 2018</a:t>
            </a:r>
          </a:p>
          <a:p>
            <a:pPr marL="0" indent="0">
              <a:buNone/>
            </a:pPr>
            <a:r>
              <a:rPr lang="en-US" sz="2200" dirty="0"/>
              <a:t>Day 1 and 2 (3 YMAC staff, 2 RRK staff and 10 RRK people)</a:t>
            </a:r>
          </a:p>
          <a:p>
            <a:r>
              <a:rPr lang="en-US" sz="2200" dirty="0"/>
              <a:t>More in-depth discussion of the actual research materials (i.e. the reports, AV materials and court documents).</a:t>
            </a:r>
          </a:p>
          <a:p>
            <a:r>
              <a:rPr lang="en-US" sz="2200" dirty="0"/>
              <a:t>Resolution passed about how to approach specific family information (i.e. further workshop with family members).</a:t>
            </a:r>
          </a:p>
          <a:p>
            <a:r>
              <a:rPr lang="en-US" sz="2200" dirty="0"/>
              <a:t>Next of kin were nominated for personal returns (and the personal return process reiterated) and a request for copies to be provided to RRK for safe keeping where permission granted. </a:t>
            </a:r>
          </a:p>
          <a:p>
            <a:r>
              <a:rPr lang="en-US" sz="2200" dirty="0"/>
              <a:t>Committee resolved for YMAC Research Manager and RRKAC Member Services and Operations Manager to work on the policy document. </a:t>
            </a:r>
          </a:p>
          <a:p>
            <a:pPr marL="0" indent="0">
              <a:buNone/>
            </a:pPr>
            <a:endParaRPr lang="en-US" sz="2200" dirty="0"/>
          </a:p>
          <a:p>
            <a:pPr marL="0" indent="0">
              <a:buNone/>
            </a:pPr>
            <a:endParaRPr lang="en-US" sz="2200" dirty="0"/>
          </a:p>
          <a:p>
            <a:endParaRPr lang="en-US" sz="2200" dirty="0"/>
          </a:p>
          <a:p>
            <a:endParaRPr lang="en-AU" dirty="0"/>
          </a:p>
        </p:txBody>
      </p:sp>
      <p:sp>
        <p:nvSpPr>
          <p:cNvPr id="5" name="Slide Number Placeholder 4"/>
          <p:cNvSpPr>
            <a:spLocks noGrp="1"/>
          </p:cNvSpPr>
          <p:nvPr>
            <p:ph type="sldNum" sz="quarter" idx="12"/>
          </p:nvPr>
        </p:nvSpPr>
        <p:spPr/>
        <p:txBody>
          <a:bodyPr/>
          <a:lstStyle/>
          <a:p>
            <a:fld id="{54945C25-4F82-4312-A409-48AB07A312E5}" type="slidenum">
              <a:rPr lang="en-AU" smtClean="0"/>
              <a:t>9</a:t>
            </a:fld>
            <a:endParaRPr lang="en-AU"/>
          </a:p>
        </p:txBody>
      </p:sp>
      <p:sp>
        <p:nvSpPr>
          <p:cNvPr id="6" name="Title 5"/>
          <p:cNvSpPr>
            <a:spLocks noGrp="1"/>
          </p:cNvSpPr>
          <p:nvPr>
            <p:ph type="title"/>
          </p:nvPr>
        </p:nvSpPr>
        <p:spPr/>
        <p:txBody>
          <a:bodyPr>
            <a:normAutofit/>
          </a:bodyPr>
          <a:lstStyle/>
          <a:p>
            <a:r>
              <a:rPr lang="en-US" sz="3600" dirty="0"/>
              <a:t>Consultation Process</a:t>
            </a:r>
            <a:endParaRPr lang="en-AU" sz="3600" dirty="0"/>
          </a:p>
        </p:txBody>
      </p:sp>
      <p:pic>
        <p:nvPicPr>
          <p:cNvPr id="7" name="Picture 6">
            <a:extLst>
              <a:ext uri="{FF2B5EF4-FFF2-40B4-BE49-F238E27FC236}">
                <a16:creationId xmlns:a16="http://schemas.microsoft.com/office/drawing/2014/main" id="{CA20BB55-549A-4004-8E1B-7D94DF202A71}"/>
              </a:ext>
            </a:extLst>
          </p:cNvPr>
          <p:cNvPicPr>
            <a:picLocks noChangeAspect="1"/>
          </p:cNvPicPr>
          <p:nvPr/>
        </p:nvPicPr>
        <p:blipFill>
          <a:blip r:embed="rId2"/>
          <a:stretch>
            <a:fillRect/>
          </a:stretch>
        </p:blipFill>
        <p:spPr>
          <a:xfrm>
            <a:off x="319596" y="6085865"/>
            <a:ext cx="1497726" cy="705492"/>
          </a:xfrm>
          <a:prstGeom prst="rect">
            <a:avLst/>
          </a:prstGeom>
        </p:spPr>
      </p:pic>
    </p:spTree>
    <p:extLst>
      <p:ext uri="{BB962C8B-B14F-4D97-AF65-F5344CB8AC3E}">
        <p14:creationId xmlns:p14="http://schemas.microsoft.com/office/powerpoint/2010/main" val="42791068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846</TotalTime>
  <Words>2893</Words>
  <Application>Microsoft Office PowerPoint</Application>
  <PresentationFormat>A4 Paper (210x297 mm)</PresentationFormat>
  <Paragraphs>173</Paragraphs>
  <Slides>24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Background </vt:lpstr>
      <vt:lpstr>Background – Preferred process</vt:lpstr>
      <vt:lpstr>Background – entering into the process with RRKAC</vt:lpstr>
      <vt:lpstr>Background – entering into the process with RRKAC</vt:lpstr>
      <vt:lpstr>Consultation Process</vt:lpstr>
      <vt:lpstr>Consultation Process</vt:lpstr>
      <vt:lpstr>Consultation Process</vt:lpstr>
      <vt:lpstr>Consultation Process</vt:lpstr>
      <vt:lpstr>Consultation Process</vt:lpstr>
      <vt:lpstr>Policy</vt:lpstr>
      <vt:lpstr>Policy</vt:lpstr>
      <vt:lpstr>Finalisation of Return</vt:lpstr>
      <vt:lpstr>Delay in Community Ratification</vt:lpstr>
      <vt:lpstr>Time and Costs (YMAC)</vt:lpstr>
      <vt:lpstr>Time and Costs</vt:lpstr>
      <vt:lpstr>Lessons Learned</vt:lpstr>
      <vt:lpstr>Lessons Learned</vt:lpstr>
      <vt:lpstr>Lessons Learned</vt:lpstr>
      <vt:lpstr>Lessons Learned</vt:lpstr>
      <vt:lpstr>Conclusion</vt:lpstr>
      <vt:lpstr>Conclusion</vt:lpstr>
      <vt:lpstr>Conclusion</vt:lpstr>
      <vt:lpstr>Contact 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Manevski</dc:creator>
  <cp:lastModifiedBy>Brooke St James</cp:lastModifiedBy>
  <cp:revision>89</cp:revision>
  <cp:lastPrinted>2017-11-30T07:36:51Z</cp:lastPrinted>
  <dcterms:created xsi:type="dcterms:W3CDTF">2017-11-30T07:36:37Z</dcterms:created>
  <dcterms:modified xsi:type="dcterms:W3CDTF">2021-06-17T05:24:13Z</dcterms:modified>
</cp:coreProperties>
</file>